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362"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39" r:id="rId33"/>
    <p:sldId id="340" r:id="rId34"/>
    <p:sldId id="341" r:id="rId35"/>
    <p:sldId id="363" r:id="rId36"/>
    <p:sldId id="364" r:id="rId37"/>
    <p:sldId id="365" r:id="rId38"/>
    <p:sldId id="366" r:id="rId39"/>
    <p:sldId id="367" r:id="rId40"/>
    <p:sldId id="368" r:id="rId41"/>
    <p:sldId id="369" r:id="rId42"/>
    <p:sldId id="370" r:id="rId43"/>
    <p:sldId id="371" r:id="rId44"/>
    <p:sldId id="372" r:id="rId45"/>
    <p:sldId id="373" r:id="rId46"/>
    <p:sldId id="374" r:id="rId47"/>
    <p:sldId id="375" r:id="rId48"/>
    <p:sldId id="376" r:id="rId49"/>
    <p:sldId id="377" r:id="rId50"/>
    <p:sldId id="378" r:id="rId51"/>
    <p:sldId id="379" r:id="rId52"/>
    <p:sldId id="380" r:id="rId53"/>
    <p:sldId id="381" r:id="rId54"/>
    <p:sldId id="382" r:id="rId55"/>
    <p:sldId id="383" r:id="rId56"/>
    <p:sldId id="384" r:id="rId57"/>
    <p:sldId id="385" r:id="rId58"/>
    <p:sldId id="386" r:id="rId59"/>
    <p:sldId id="387" r:id="rId60"/>
    <p:sldId id="388" r:id="rId61"/>
    <p:sldId id="389" r:id="rId62"/>
    <p:sldId id="342" r:id="rId63"/>
    <p:sldId id="343" r:id="rId64"/>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06" d="100"/>
          <a:sy n="106" d="100"/>
        </p:scale>
        <p:origin x="-552"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2023-8-24</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2.xml"/><Relationship Id="rId1" Type="http://schemas.openxmlformats.org/officeDocument/2006/relationships/slideLayout" Target="../slideLayouts/slideLayout1.xml"/><Relationship Id="rId4" Type="http://schemas.openxmlformats.org/officeDocument/2006/relationships/slide" Target="slide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0108;&#65289;%20&#31185;&#23398;&#31038;&#20250;&#20027;&#20041;&#30340;&#29702;&#35770;&#19982;&#23454;&#36341;.DOC" TargetMode="Externa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29035" y="1655813"/>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4" name="TextBox 14"/>
            <p:cNvSpPr txBox="1"/>
            <p:nvPr/>
          </p:nvSpPr>
          <p:spPr>
            <a:xfrm>
              <a:off x="2178324" y="4346735"/>
              <a:ext cx="538312" cy="489485"/>
            </a:xfrm>
            <a:prstGeom prst="rect">
              <a:avLst/>
            </a:prstGeom>
            <a:solidFill>
              <a:schemeClr val="bg1">
                <a:lumMod val="65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03</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3459845" y="3417387"/>
            <a:ext cx="69847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459845" y="4647555"/>
            <a:ext cx="69847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3442256" y="2924944"/>
            <a:ext cx="7074373" cy="492443"/>
          </a:xfrm>
          <a:prstGeom prst="rect">
            <a:avLst/>
          </a:prstGeom>
        </p:spPr>
        <p:txBody>
          <a:bodyPr wrap="none">
            <a:spAutoFit/>
          </a:bodyPr>
          <a:lstStyle/>
          <a:p>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科学社会主义产生的历史条件</a:t>
            </a:r>
            <a:endParaRPr lang="zh-CN" altLang="zh-CN" sz="2600" b="1" dirty="0">
              <a:solidFill>
                <a:schemeClr val="accent2">
                  <a:lumMod val="75000"/>
                </a:schemeClr>
              </a:solidFill>
              <a:latin typeface="方正细黑一简体" panose="03000509000000000000" pitchFamily="65" charset="-122"/>
              <a:ea typeface="方正细黑一简体" panose="03000509000000000000" pitchFamily="65" charset="-122"/>
            </a:endParaRPr>
          </a:p>
        </p:txBody>
      </p:sp>
      <p:sp>
        <p:nvSpPr>
          <p:cNvPr id="25" name="矩形 24">
            <a:hlinkClick r:id="rId3" action="ppaction://hlinksldjump"/>
          </p:cNvPr>
          <p:cNvSpPr/>
          <p:nvPr/>
        </p:nvSpPr>
        <p:spPr>
          <a:xfrm>
            <a:off x="3286169" y="4149080"/>
            <a:ext cx="6483826" cy="492443"/>
          </a:xfrm>
          <a:prstGeom prst="rect">
            <a:avLst/>
          </a:prstGeom>
        </p:spPr>
        <p:txBody>
          <a:bodyPr wrap="none">
            <a:spAutoFit/>
          </a:bodyPr>
          <a:lstStyle/>
          <a:p>
            <a:pPr indent="713740" algn="ctr">
              <a:tabLst>
                <a:tab pos="5311140" algn="l"/>
              </a:tabLst>
            </a:pPr>
            <a:r>
              <a:rPr lang="zh-CN" altLang="zh-CN" sz="2600" b="1" kern="100" dirty="0">
                <a:solidFill>
                  <a:schemeClr val="accent6">
                    <a:lumMod val="75000"/>
                  </a:schemeClr>
                </a:solidFill>
                <a:latin typeface="Times New Roman"/>
                <a:ea typeface="方正细黑一简体"/>
                <a:cs typeface="Times New Roman"/>
              </a:rPr>
              <a:t>目题逐解</a:t>
            </a:r>
            <a:r>
              <a:rPr lang="en-US" altLang="zh-CN" sz="2600" b="1" kern="100" dirty="0">
                <a:solidFill>
                  <a:schemeClr val="accent6">
                    <a:lumMod val="75000"/>
                  </a:schemeClr>
                </a:solidFill>
                <a:latin typeface="Times New Roman"/>
                <a:ea typeface="方正细黑一简体"/>
                <a:cs typeface="Courier New"/>
              </a:rPr>
              <a:t>(</a:t>
            </a:r>
            <a:r>
              <a:rPr lang="zh-CN" altLang="zh-CN" sz="2600" b="1" kern="100" dirty="0">
                <a:solidFill>
                  <a:schemeClr val="accent6">
                    <a:lumMod val="75000"/>
                  </a:schemeClr>
                </a:solidFill>
                <a:latin typeface="Times New Roman"/>
                <a:ea typeface="方正细黑一简体"/>
                <a:cs typeface="Times New Roman"/>
              </a:rPr>
              <a:t>二</a:t>
            </a:r>
            <a:r>
              <a:rPr lang="en-US" altLang="zh-CN" sz="2600" b="1" kern="100" dirty="0">
                <a:solidFill>
                  <a:schemeClr val="accent6">
                    <a:lumMod val="75000"/>
                  </a:schemeClr>
                </a:solidFill>
                <a:latin typeface="Times New Roman"/>
                <a:ea typeface="方正细黑一简体"/>
                <a:cs typeface="Courier New"/>
              </a:rPr>
              <a:t>)——</a:t>
            </a:r>
            <a:r>
              <a:rPr lang="zh-CN" altLang="zh-CN" sz="2600" b="1" kern="100" dirty="0">
                <a:solidFill>
                  <a:schemeClr val="accent6">
                    <a:lumMod val="75000"/>
                  </a:schemeClr>
                </a:solidFill>
                <a:latin typeface="Times New Roman"/>
                <a:ea typeface="方正细黑一简体"/>
                <a:cs typeface="Times New Roman"/>
              </a:rPr>
              <a:t>科学社会主义的创立</a:t>
            </a:r>
            <a:endParaRPr lang="zh-CN" altLang="zh-CN" sz="2600" kern="100" dirty="0">
              <a:solidFill>
                <a:schemeClr val="accent6">
                  <a:lumMod val="75000"/>
                </a:schemeClr>
              </a:solidFill>
              <a:latin typeface="宋体"/>
              <a:cs typeface="Courier New"/>
            </a:endParaRPr>
          </a:p>
        </p:txBody>
      </p:sp>
      <p:sp>
        <p:nvSpPr>
          <p:cNvPr id="26" name="矩形 25">
            <a:hlinkClick r:id="rId4" action="ppaction://hlinksldjump"/>
          </p:cNvPr>
          <p:cNvSpPr/>
          <p:nvPr/>
        </p:nvSpPr>
        <p:spPr>
          <a:xfrm>
            <a:off x="3433291" y="5239653"/>
            <a:ext cx="7074373" cy="492443"/>
          </a:xfrm>
          <a:prstGeom prst="rect">
            <a:avLst/>
          </a:prstGeom>
        </p:spPr>
        <p:txBody>
          <a:bodyPr wrap="none">
            <a:spAutoFit/>
          </a:bodyPr>
          <a:lstStyle/>
          <a:p>
            <a:pPr lvl="0"/>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三</a:t>
            </a: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社会主义从一国到多国的实践</a:t>
            </a:r>
          </a:p>
        </p:txBody>
      </p:sp>
      <p:sp>
        <p:nvSpPr>
          <p:cNvPr id="20" name="标题 1"/>
          <p:cNvSpPr txBox="1">
            <a:spLocks/>
          </p:cNvSpPr>
          <p:nvPr/>
        </p:nvSpPr>
        <p:spPr>
          <a:xfrm>
            <a:off x="967630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388272" y="950519"/>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28" name="矩形 27"/>
          <p:cNvSpPr/>
          <p:nvPr/>
        </p:nvSpPr>
        <p:spPr>
          <a:xfrm>
            <a:off x="1995494" y="594492"/>
            <a:ext cx="7086555" cy="712054"/>
          </a:xfrm>
          <a:prstGeom prst="rect">
            <a:avLst/>
          </a:prstGeom>
        </p:spPr>
        <p:txBody>
          <a:bodyPr wrap="none">
            <a:spAutoFit/>
          </a:bodyPr>
          <a:lstStyle/>
          <a:p>
            <a:pPr indent="713740" algn="ctr">
              <a:lnSpc>
                <a:spcPct val="150000"/>
              </a:lnSpc>
              <a:spcAft>
                <a:spcPts val="0"/>
              </a:spcAft>
              <a:tabLst>
                <a:tab pos="2700655" algn="l"/>
              </a:tabLst>
            </a:pPr>
            <a:r>
              <a:rPr lang="zh-CN" altLang="en-US" sz="3000" b="1" dirty="0">
                <a:solidFill>
                  <a:schemeClr val="accent6">
                    <a:lumMod val="75000"/>
                  </a:schemeClr>
                </a:solidFill>
                <a:latin typeface="方正细黑一简体" panose="03000509000000000000" pitchFamily="65" charset="-122"/>
                <a:ea typeface="方正细黑一简体" panose="03000509000000000000" pitchFamily="65" charset="-122"/>
              </a:rPr>
              <a:t>第二框　科学社会主义的理论与实践</a:t>
            </a:r>
            <a:endParaRPr lang="zh-CN" altLang="zh-CN" sz="3000" kern="100" dirty="0">
              <a:solidFill>
                <a:schemeClr val="accent6">
                  <a:lumMod val="75000"/>
                </a:schemeClr>
              </a:solidFill>
              <a:effectLst/>
              <a:latin typeface="方正细黑一简体" panose="03000509000000000000" pitchFamily="65" charset="-122"/>
              <a:ea typeface="方正细黑一简体" panose="03000509000000000000" pitchFamily="65" charset="-122"/>
              <a:cs typeface="Courier New"/>
            </a:endParaRPr>
          </a:p>
        </p:txBody>
      </p:sp>
      <p:cxnSp>
        <p:nvCxnSpPr>
          <p:cNvPr id="29" name="直接连接符 28"/>
          <p:cNvCxnSpPr/>
          <p:nvPr/>
        </p:nvCxnSpPr>
        <p:spPr>
          <a:xfrm>
            <a:off x="3459845" y="5805264"/>
            <a:ext cx="69847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188640"/>
            <a:ext cx="10975658" cy="4525963"/>
          </a:xfrm>
        </p:spPr>
        <p:txBody>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一</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科学社会主义产生的历史条件</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空想社会主义</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759873035"/>
              </p:ext>
            </p:extLst>
          </p:nvPr>
        </p:nvGraphicFramePr>
        <p:xfrm>
          <a:off x="1273051" y="2348880"/>
          <a:ext cx="10081120" cy="4160560"/>
        </p:xfrm>
        <a:graphic>
          <a:graphicData uri="http://schemas.openxmlformats.org/drawingml/2006/table">
            <a:tbl>
              <a:tblPr/>
              <a:tblGrid>
                <a:gridCol w="954757"/>
                <a:gridCol w="9126363"/>
              </a:tblGrid>
              <a:tr h="1386853">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原因</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伴随着资本主义形成和发展过程中日益显现的激烈矛盾</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_____________</a:t>
                      </a:r>
                      <a:r>
                        <a:rPr lang="zh-CN" sz="2800" b="1" kern="100" dirty="0" smtClean="0">
                          <a:effectLst/>
                          <a:latin typeface="Times New Roman"/>
                          <a:ea typeface="方正细黑一简体"/>
                          <a:cs typeface="Times New Roman"/>
                        </a:rPr>
                        <a:t>得</a:t>
                      </a:r>
                      <a:r>
                        <a:rPr lang="zh-CN" sz="2800" b="1" kern="100" dirty="0">
                          <a:effectLst/>
                          <a:latin typeface="Times New Roman"/>
                          <a:ea typeface="方正细黑一简体"/>
                          <a:cs typeface="Times New Roman"/>
                        </a:rPr>
                        <a:t>以产生和发展</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0280">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形成</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在资本主义到来之时，一些先进分子看到了资本主义</a:t>
                      </a:r>
                      <a:r>
                        <a:rPr lang="zh-CN" sz="2800" b="1" kern="100" dirty="0" smtClean="0">
                          <a:effectLst/>
                          <a:latin typeface="Times New Roman"/>
                          <a:ea typeface="方正细黑一简体"/>
                          <a:cs typeface="Times New Roman"/>
                        </a:rPr>
                        <a:t>的</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纷纷对资本主义进行揭露和批判，同时表达对未</a:t>
                      </a:r>
                      <a:r>
                        <a:rPr lang="zh-CN" sz="2800" b="1" kern="100" dirty="0" smtClean="0">
                          <a:effectLst/>
                          <a:latin typeface="Times New Roman"/>
                          <a:ea typeface="方正细黑一简体"/>
                          <a:cs typeface="Times New Roman"/>
                        </a:rPr>
                        <a:t>来</a:t>
                      </a:r>
                      <a:r>
                        <a:rPr lang="en-US" altLang="zh-CN" sz="2800" b="1" kern="100" dirty="0" smtClean="0">
                          <a:effectLst/>
                          <a:latin typeface="Times New Roman"/>
                          <a:ea typeface="方正细黑一简体"/>
                          <a:cs typeface="Times New Roman"/>
                        </a:rPr>
                        <a:t>_________</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诉求，从而形成</a:t>
                      </a:r>
                      <a:r>
                        <a:rPr lang="zh-CN" sz="2800" b="1" kern="100" dirty="0" smtClean="0">
                          <a:effectLst/>
                          <a:latin typeface="Times New Roman"/>
                          <a:ea typeface="方正细黑一简体"/>
                          <a:cs typeface="Times New Roman"/>
                        </a:rPr>
                        <a:t>了</a:t>
                      </a:r>
                      <a:r>
                        <a:rPr lang="en-US" altLang="zh-CN" sz="2800" b="1" kern="100" dirty="0" smtClean="0">
                          <a:effectLst/>
                          <a:latin typeface="Times New Roman"/>
                          <a:ea typeface="方正细黑一简体"/>
                          <a:cs typeface="Times New Roman"/>
                        </a:rPr>
                        <a:t>_____________</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42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空想社会主义是科学社会主义</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236699" y="3131530"/>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社会主义思想</a:t>
            </a:r>
            <a:endParaRPr lang="zh-CN" altLang="en-US" dirty="0"/>
          </a:p>
        </p:txBody>
      </p:sp>
      <p:sp>
        <p:nvSpPr>
          <p:cNvPr id="7" name="矩形 6"/>
          <p:cNvSpPr/>
          <p:nvPr/>
        </p:nvSpPr>
        <p:spPr>
          <a:xfrm>
            <a:off x="2209155" y="454526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弊端</a:t>
            </a:r>
            <a:endParaRPr lang="zh-CN" altLang="en-US" dirty="0"/>
          </a:p>
        </p:txBody>
      </p:sp>
      <p:sp>
        <p:nvSpPr>
          <p:cNvPr id="8" name="矩形 7"/>
          <p:cNvSpPr/>
          <p:nvPr/>
        </p:nvSpPr>
        <p:spPr>
          <a:xfrm>
            <a:off x="2209155" y="517417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理想社会</a:t>
            </a:r>
            <a:endParaRPr lang="zh-CN" altLang="en-US" dirty="0"/>
          </a:p>
        </p:txBody>
      </p:sp>
      <p:sp>
        <p:nvSpPr>
          <p:cNvPr id="9" name="矩形 8"/>
          <p:cNvSpPr/>
          <p:nvPr/>
        </p:nvSpPr>
        <p:spPr>
          <a:xfrm>
            <a:off x="7033691" y="5174176"/>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空想社会主义</a:t>
            </a:r>
            <a:endParaRPr lang="zh-CN" altLang="en-US" dirty="0"/>
          </a:p>
        </p:txBody>
      </p:sp>
      <p:sp>
        <p:nvSpPr>
          <p:cNvPr id="10" name="矩形 9"/>
          <p:cNvSpPr/>
          <p:nvPr/>
        </p:nvSpPr>
        <p:spPr>
          <a:xfrm>
            <a:off x="8473851" y="59134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思想来源</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493362613"/>
              </p:ext>
            </p:extLst>
          </p:nvPr>
        </p:nvGraphicFramePr>
        <p:xfrm>
          <a:off x="1057027" y="1611935"/>
          <a:ext cx="10081120" cy="3374057"/>
        </p:xfrm>
        <a:graphic>
          <a:graphicData uri="http://schemas.openxmlformats.org/drawingml/2006/table">
            <a:tbl>
              <a:tblPr/>
              <a:tblGrid>
                <a:gridCol w="663451"/>
                <a:gridCol w="9417669"/>
              </a:tblGrid>
              <a:tr h="337405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不足</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空想社会主义者仅从理性</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等</a:t>
                      </a:r>
                      <a:r>
                        <a:rPr lang="zh-CN" sz="2800" b="1" kern="100" dirty="0">
                          <a:effectLst/>
                          <a:latin typeface="Times New Roman"/>
                          <a:ea typeface="方正细黑一简体"/>
                          <a:cs typeface="Times New Roman"/>
                        </a:rPr>
                        <a:t>原则出发，揭露资本主义的弊端，设计未来社会的美好蓝图。他们主</a:t>
                      </a:r>
                      <a:r>
                        <a:rPr lang="zh-CN" sz="2800" b="1" kern="100" dirty="0" smtClean="0">
                          <a:effectLst/>
                          <a:latin typeface="Times New Roman"/>
                          <a:ea typeface="方正细黑一简体"/>
                          <a:cs typeface="Times New Roman"/>
                        </a:rPr>
                        <a:t>张</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反对阶级斗争，看不到广大人民群众特别</a:t>
                      </a:r>
                      <a:r>
                        <a:rPr lang="zh-CN" sz="2800" b="1" kern="100" dirty="0" smtClean="0">
                          <a:effectLst/>
                          <a:latin typeface="Times New Roman"/>
                          <a:ea typeface="方正细黑一简体"/>
                          <a:cs typeface="Times New Roman"/>
                        </a:rPr>
                        <a:t>是</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力量，没有找到消灭资本主义社会和建立新社会的强大力量，也没有找到进</a:t>
                      </a:r>
                      <a:r>
                        <a:rPr lang="zh-CN" sz="2800" b="1" kern="100" dirty="0" smtClean="0">
                          <a:effectLst/>
                          <a:latin typeface="Times New Roman"/>
                          <a:ea typeface="方正细黑一简体"/>
                          <a:cs typeface="Times New Roman"/>
                        </a:rPr>
                        <a:t>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正确途</a:t>
                      </a:r>
                      <a:r>
                        <a:rPr lang="zh-CN" sz="2800" b="1" kern="100" dirty="0" smtClean="0">
                          <a:effectLst/>
                          <a:latin typeface="Times New Roman"/>
                          <a:ea typeface="方正细黑一简体"/>
                          <a:cs typeface="Times New Roman"/>
                        </a:rPr>
                        <a:t>径</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705099" y="90872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矩形 5"/>
          <p:cNvSpPr/>
          <p:nvPr/>
        </p:nvSpPr>
        <p:spPr>
          <a:xfrm>
            <a:off x="5983658" y="182566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正义</a:t>
            </a:r>
            <a:endParaRPr lang="zh-CN" altLang="en-US" dirty="0"/>
          </a:p>
        </p:txBody>
      </p:sp>
      <p:sp>
        <p:nvSpPr>
          <p:cNvPr id="7" name="矩形 6"/>
          <p:cNvSpPr/>
          <p:nvPr/>
        </p:nvSpPr>
        <p:spPr>
          <a:xfrm>
            <a:off x="9211861" y="242526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阶级调和</a:t>
            </a:r>
            <a:endParaRPr lang="zh-CN" altLang="en-US" dirty="0"/>
          </a:p>
        </p:txBody>
      </p:sp>
      <p:sp>
        <p:nvSpPr>
          <p:cNvPr id="8" name="矩形 7"/>
          <p:cNvSpPr/>
          <p:nvPr/>
        </p:nvSpPr>
        <p:spPr>
          <a:xfrm>
            <a:off x="8574674" y="30689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无产阶级</a:t>
            </a:r>
            <a:endParaRPr lang="zh-CN" altLang="en-US" dirty="0"/>
          </a:p>
        </p:txBody>
      </p:sp>
      <p:sp>
        <p:nvSpPr>
          <p:cNvPr id="9" name="矩形 8"/>
          <p:cNvSpPr/>
          <p:nvPr/>
        </p:nvSpPr>
        <p:spPr>
          <a:xfrm>
            <a:off x="4225379" y="43459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社会变革</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476672"/>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工人运动</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618208558"/>
              </p:ext>
            </p:extLst>
          </p:nvPr>
        </p:nvGraphicFramePr>
        <p:xfrm>
          <a:off x="1489075" y="1376628"/>
          <a:ext cx="9505056" cy="4525963"/>
        </p:xfrm>
        <a:graphic>
          <a:graphicData uri="http://schemas.openxmlformats.org/drawingml/2006/table">
            <a:tbl>
              <a:tblPr/>
              <a:tblGrid>
                <a:gridCol w="900200"/>
                <a:gridCol w="8604856"/>
              </a:tblGrid>
              <a:tr h="316817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出现</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十九世纪三四十年代，资本主义世界先后爆发了法国里昂工人起义、英国宪章运动、德国西里西亚纺织工人起义。以三大工人运动的发生为标志</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开</a:t>
                      </a:r>
                      <a:r>
                        <a:rPr lang="zh-CN" sz="2800" b="1" kern="100" dirty="0">
                          <a:effectLst/>
                          <a:latin typeface="Times New Roman"/>
                          <a:ea typeface="方正细黑一简体"/>
                          <a:cs typeface="Times New Roman"/>
                        </a:rPr>
                        <a:t>始作为独立的政治力量登上历史舞台</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资本主义的发展和工人运动的兴起，是科学社会主义产生</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833891" y="30689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工人阶级</a:t>
            </a:r>
            <a:endParaRPr lang="zh-CN" altLang="en-US" dirty="0"/>
          </a:p>
        </p:txBody>
      </p:sp>
      <p:sp>
        <p:nvSpPr>
          <p:cNvPr id="6" name="矩形 5"/>
          <p:cNvSpPr/>
          <p:nvPr/>
        </p:nvSpPr>
        <p:spPr>
          <a:xfrm>
            <a:off x="3505299" y="530120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历史前提</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53775" y="1351309"/>
            <a:ext cx="10816420" cy="4525963"/>
          </a:xfrm>
        </p:spPr>
        <p:txBody>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：正确理解独立的政治力量</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无产阶级最初追随资产阶级参与反封建斗争，却没有明确目标。后来无产阶级从资产阶级民主革命中独立出来，能够提出自己的政治纲领，有着自己的政治要求。此时，无产阶级成为一支独立的政治力量。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fontScale="92500" lnSpcReduction="20000"/>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空想社会主义者设计了未来社会的美好蓝图，因此，空想社会主义是科学的理论。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尽管空想社会主义者设计了未来社会的美好蓝图，但因为其自身的缺陷，只能是一种空想。</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空想社会主义者激烈批判资本主义制度，揭露了资本主义制度的实质。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空想社会主义者仅从理性、正义等原则出发，揭露资本主义的弊端，他们并未看到资本主义制度剥削的本质。</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966119"/>
          </a:xfrm>
        </p:spPr>
        <p:txBody>
          <a:bodyPr>
            <a:norm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空想社会主义是科学社会主义产生的理论基石。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空想社会主义是科学社会主义的思想来源。</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三大工人运动的发生标志着工人阶级推翻了资产阶级的统治。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以三大工人运动的发生为标志，工人阶级开始作为独立的政治力量登上历史舞台，但并没有推翻资产阶级的统治。</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无产阶级反对资产阶级的阶级斗争有三种基本形式：经济斗争、政治斗争和文化斗争。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三种基本形式是：经济斗争、政治斗争和思想理论斗争</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莫尔的《乌托邦》用文学的语言批判资本主义带来的罪恶，摩莱里在《自然法典》中从法律角度批判资本主义私有制，欧文进行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新和谐公社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的共产主义新村实验。不同时期的空想社会主义思潮的共同点在于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都揭露了资本主义的根本矛盾　</a:t>
            </a:r>
            <a:r>
              <a:rPr lang="zh-CN" altLang="zh-CN" b="1" kern="100" dirty="0">
                <a:latin typeface="宋体"/>
                <a:cs typeface="宋体"/>
              </a:rPr>
              <a:t>②</a:t>
            </a:r>
            <a:r>
              <a:rPr lang="zh-CN" altLang="zh-CN" b="1" kern="100" dirty="0">
                <a:latin typeface="Times New Roman"/>
                <a:ea typeface="方正细黑一简体"/>
                <a:cs typeface="Times New Roman"/>
              </a:rPr>
              <a:t>都看到了广大人民群众的力量　</a:t>
            </a:r>
            <a:r>
              <a:rPr lang="zh-CN" altLang="zh-CN" b="1" kern="100" dirty="0">
                <a:latin typeface="宋体"/>
                <a:cs typeface="宋体"/>
              </a:rPr>
              <a:t>③</a:t>
            </a:r>
            <a:r>
              <a:rPr lang="zh-CN" altLang="zh-CN" b="1" kern="100" dirty="0">
                <a:latin typeface="Times New Roman"/>
                <a:ea typeface="方正细黑一简体"/>
                <a:cs typeface="Times New Roman"/>
              </a:rPr>
              <a:t>仅从理性和正义等原则出发　</a:t>
            </a:r>
            <a:r>
              <a:rPr lang="zh-CN" altLang="zh-CN" b="1" kern="100" dirty="0">
                <a:latin typeface="宋体"/>
                <a:cs typeface="宋体"/>
              </a:rPr>
              <a:t>④</a:t>
            </a:r>
            <a:r>
              <a:rPr lang="zh-CN" altLang="zh-CN" b="1" kern="100" dirty="0">
                <a:latin typeface="Times New Roman"/>
                <a:ea typeface="方正细黑一简体"/>
                <a:cs typeface="Times New Roman"/>
              </a:rPr>
              <a:t>没有找到进行社会变革的正确途径</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空想社会主义者未能揭露资本主义的根本矛盾，也没有看到广大人民群众的力量，</a:t>
            </a:r>
            <a:r>
              <a:rPr lang="zh-CN" altLang="zh-CN" b="1" kern="100" dirty="0">
                <a:latin typeface="宋体"/>
                <a:cs typeface="宋体"/>
              </a:rPr>
              <a:t>①②</a:t>
            </a:r>
            <a:r>
              <a:rPr lang="zh-CN" altLang="zh-CN" b="1" kern="100" dirty="0">
                <a:latin typeface="Times New Roman"/>
                <a:ea typeface="方正细黑一简体"/>
                <a:cs typeface="Times New Roman"/>
              </a:rPr>
              <a:t>错误。空想社会主义之所以是空想，就在于空想社会主义者仅从理性和正义等原则出发，寄希望于资本家发慈善，反对阶级斗争，没有找到进行社会变革的正确途径，</a:t>
            </a:r>
            <a:r>
              <a:rPr lang="zh-CN" altLang="zh-CN" b="1" kern="100" dirty="0">
                <a:latin typeface="宋体"/>
                <a:cs typeface="宋体"/>
              </a:rPr>
              <a:t>③④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早期社会主义者相信能说服特权者为了大众而放弃自己的权力，鼓励工人组成工会，以便穷苦人之间能够自助，终结不公正的制度。据此可知，早期社会主义者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．没有设计实现社会变革的道路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．缺乏对资本主义制度的批判</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．改革社会的方案不切实际</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．重视阶级斗争以及社会革命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料中早期社会主义者改革社会的方案不切实际，只是空想，不能变为现实，</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与材料无关；早期社会主义者主张阶级调和，反对阶级斗争，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情境思考题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空想社会主义是现代社会主义思想的来源之一，准确的译法为乌托邦社会主义，流行于</a:t>
            </a:r>
            <a:r>
              <a:rPr lang="en-US" altLang="zh-CN" b="1" kern="100" dirty="0">
                <a:latin typeface="Times New Roman"/>
                <a:ea typeface="方正细黑一简体"/>
                <a:cs typeface="Courier New"/>
              </a:rPr>
              <a:t>19</a:t>
            </a:r>
            <a:r>
              <a:rPr lang="zh-CN" altLang="zh-CN" b="1" kern="100" dirty="0">
                <a:latin typeface="Times New Roman"/>
                <a:ea typeface="方正细黑一简体"/>
                <a:cs typeface="Times New Roman"/>
              </a:rPr>
              <a:t>世纪初期的西欧，著名代表人物为：莫尔、康帕内拉、欧文、圣西门和傅立叶，主张建立一个没有阶级压迫和剥削以及没有资本主义弊端的理想社会。</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结合材料，运用所学《中国特色社会主义》相关知识，分析空想社会主义的历史进步性和局限性。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lnSpcReduction="10000"/>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本题属于分析说明类主观题，知识限定明确。运用空想社会主义的知识，与材料相结合分析回答。</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历史进步性：空想社会主义者揭露和批判了资本主义的弊端，表达了对未来理想社会的诉求，主张建立一个没有阶级压迫和剥削以及没有资本主义弊端的理想社会，空想社会主义是科学社会主义的思想来源。</a:t>
            </a:r>
            <a:r>
              <a:rPr lang="zh-CN" altLang="zh-CN" b="1" kern="100" dirty="0">
                <a:latin typeface="宋体"/>
                <a:cs typeface="宋体"/>
              </a:rPr>
              <a:t>②</a:t>
            </a:r>
            <a:r>
              <a:rPr lang="zh-CN" altLang="zh-CN" b="1" kern="100" dirty="0">
                <a:latin typeface="Times New Roman"/>
                <a:ea typeface="方正细黑一简体"/>
                <a:cs typeface="Times New Roman"/>
              </a:rPr>
              <a:t>局限性：仅从理性、正义等原则出发；主张阶级调和，反对阶级斗争，看不到广大人民群众特别是无产阶级的力量；没有找到消灭资本主义社会和建立新社会的强大力量，没有找到进行社会变革的正确途径。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44624"/>
            <a:ext cx="10975658" cy="4525963"/>
          </a:xfrm>
        </p:spPr>
        <p:txBody>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二</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科学社会主义的创立</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科学社会主义的理论基石</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942307407"/>
              </p:ext>
            </p:extLst>
          </p:nvPr>
        </p:nvGraphicFramePr>
        <p:xfrm>
          <a:off x="1201044" y="2132856"/>
          <a:ext cx="9793088" cy="4624576"/>
        </p:xfrm>
        <a:graphic>
          <a:graphicData uri="http://schemas.openxmlformats.org/drawingml/2006/table">
            <a:tbl>
              <a:tblPr/>
              <a:tblGrid>
                <a:gridCol w="533502"/>
                <a:gridCol w="690633"/>
                <a:gridCol w="8568953"/>
              </a:tblGrid>
              <a:tr h="1937636">
                <a:tc rowSpan="2">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唯物史观</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创立</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马克思、恩格斯通过研究社会历史，批判地吸收</a:t>
                      </a:r>
                      <a:r>
                        <a:rPr lang="zh-CN" sz="2800" b="1" kern="100" dirty="0" smtClean="0">
                          <a:effectLst/>
                          <a:latin typeface="Times New Roman"/>
                          <a:ea typeface="方正细黑一简体"/>
                          <a:cs typeface="Times New Roman"/>
                        </a:rPr>
                        <a:t>了</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合理成分，彻底摆脱了唯心主义思想的影响，创立</a:t>
                      </a:r>
                      <a:r>
                        <a:rPr lang="zh-CN" sz="2800" b="1" kern="100" dirty="0" smtClean="0">
                          <a:effectLst/>
                          <a:latin typeface="Times New Roman"/>
                          <a:ea typeface="方正细黑一简体"/>
                          <a:cs typeface="Times New Roman"/>
                        </a:rPr>
                        <a:t>了</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6940">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揭示了人类社会发展的一般规律，揭示</a:t>
                      </a:r>
                      <a:r>
                        <a:rPr lang="zh-CN" sz="2800" b="1" kern="100" dirty="0" smtClean="0">
                          <a:effectLst/>
                          <a:latin typeface="Times New Roman"/>
                          <a:ea typeface="方正细黑一简体"/>
                          <a:cs typeface="Times New Roman"/>
                        </a:rPr>
                        <a:t>了</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历史主体作用，揭示</a:t>
                      </a:r>
                      <a:r>
                        <a:rPr lang="zh-CN" sz="2800" b="1" kern="100" dirty="0" smtClean="0">
                          <a:effectLst/>
                          <a:latin typeface="Times New Roman"/>
                          <a:ea typeface="方正细黑一简体"/>
                          <a:cs typeface="Times New Roman"/>
                        </a:rPr>
                        <a:t>了</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在</a:t>
                      </a:r>
                      <a:r>
                        <a:rPr lang="zh-CN" sz="2800" b="1" kern="100" dirty="0">
                          <a:effectLst/>
                          <a:latin typeface="Times New Roman"/>
                          <a:ea typeface="方正细黑一简体"/>
                          <a:cs typeface="Times New Roman"/>
                        </a:rPr>
                        <a:t>阶级社会发展中的巨大作用，把人们</a:t>
                      </a:r>
                      <a:r>
                        <a:rPr lang="zh-CN" sz="2800" b="1" kern="100" dirty="0" smtClean="0">
                          <a:effectLst/>
                          <a:latin typeface="Times New Roman"/>
                          <a:ea typeface="方正细黑一简体"/>
                          <a:cs typeface="Times New Roman"/>
                        </a:rPr>
                        <a:t>对</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追求建立在科学认识社会发展客观规律的基础上</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2524731" y="2871154"/>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德国古典哲学</a:t>
            </a:r>
            <a:endParaRPr lang="zh-CN" altLang="en-US" dirty="0"/>
          </a:p>
        </p:txBody>
      </p:sp>
      <p:sp>
        <p:nvSpPr>
          <p:cNvPr id="6" name="矩形 5"/>
          <p:cNvSpPr/>
          <p:nvPr/>
        </p:nvSpPr>
        <p:spPr>
          <a:xfrm>
            <a:off x="5334314" y="350006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唯物史观</a:t>
            </a:r>
            <a:endParaRPr lang="zh-CN" altLang="en-US" dirty="0"/>
          </a:p>
        </p:txBody>
      </p:sp>
      <p:sp>
        <p:nvSpPr>
          <p:cNvPr id="7" name="矩形 6"/>
          <p:cNvSpPr/>
          <p:nvPr/>
        </p:nvSpPr>
        <p:spPr>
          <a:xfrm>
            <a:off x="8761883" y="421241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人民群众</a:t>
            </a:r>
            <a:endParaRPr lang="zh-CN" altLang="en-US" dirty="0"/>
          </a:p>
        </p:txBody>
      </p:sp>
      <p:sp>
        <p:nvSpPr>
          <p:cNvPr id="8" name="矩形 7"/>
          <p:cNvSpPr/>
          <p:nvPr/>
        </p:nvSpPr>
        <p:spPr>
          <a:xfrm>
            <a:off x="5998684" y="486821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阶级斗争</a:t>
            </a:r>
            <a:endParaRPr lang="zh-CN" altLang="en-US" dirty="0"/>
          </a:p>
        </p:txBody>
      </p:sp>
      <p:sp>
        <p:nvSpPr>
          <p:cNvPr id="9" name="矩形 8"/>
          <p:cNvSpPr/>
          <p:nvPr/>
        </p:nvSpPr>
        <p:spPr>
          <a:xfrm>
            <a:off x="5685389" y="548137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美好社会</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252181985"/>
              </p:ext>
            </p:extLst>
          </p:nvPr>
        </p:nvGraphicFramePr>
        <p:xfrm>
          <a:off x="825624" y="838538"/>
          <a:ext cx="10456539" cy="5760720"/>
        </p:xfrm>
        <a:graphic>
          <a:graphicData uri="http://schemas.openxmlformats.org/drawingml/2006/table">
            <a:tbl>
              <a:tblPr/>
              <a:tblGrid>
                <a:gridCol w="533502"/>
                <a:gridCol w="690633"/>
                <a:gridCol w="9232404"/>
              </a:tblGrid>
              <a:tr h="838141">
                <a:tc rowSpan="2">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剩余价值学说</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创立</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马克思通过剖析资本主义社会，批判继承了英</a:t>
                      </a:r>
                      <a:r>
                        <a:rPr lang="zh-CN" sz="2800" b="1" kern="100" dirty="0" smtClean="0">
                          <a:effectLst/>
                          <a:latin typeface="Times New Roman"/>
                          <a:ea typeface="方正细黑一简体"/>
                          <a:cs typeface="Times New Roman"/>
                        </a:rPr>
                        <a:t>国</a:t>
                      </a:r>
                      <a:r>
                        <a:rPr lang="en-US" altLang="zh-CN" sz="2800" b="1" kern="100" dirty="0" smtClean="0">
                          <a:effectLst/>
                          <a:latin typeface="Times New Roman"/>
                          <a:ea typeface="方正细黑一简体"/>
                          <a:cs typeface="Times New Roman"/>
                        </a:rPr>
                        <a:t>_________</a:t>
                      </a: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思想成果，创立了剩余价值学说，揭示了资本主义运行</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1026">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从经济学角度揭示了剩余价值的来源，揭示了资本家剥削工人、占有工</a:t>
                      </a:r>
                      <a:r>
                        <a:rPr lang="zh-CN" sz="2800" b="1" kern="100" dirty="0" smtClean="0">
                          <a:effectLst/>
                          <a:latin typeface="Times New Roman"/>
                          <a:ea typeface="方正细黑一简体"/>
                          <a:cs typeface="Times New Roman"/>
                        </a:rPr>
                        <a:t>人</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秘密，揭示了无产阶级与资产阶级利益</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找到了变革资本主义社会的坚定力量，</a:t>
                      </a:r>
                      <a:r>
                        <a:rPr lang="zh-CN" sz="2800" b="1" kern="100" dirty="0" smtClean="0">
                          <a:effectLst/>
                          <a:latin typeface="Times New Roman"/>
                          <a:ea typeface="方正细黑一简体"/>
                          <a:cs typeface="Times New Roman"/>
                        </a:rPr>
                        <a:t>为</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斗争指明了方</a:t>
                      </a:r>
                      <a:r>
                        <a:rPr lang="zh-CN" sz="2800" b="1" kern="100" dirty="0" smtClean="0">
                          <a:effectLst/>
                          <a:latin typeface="Times New Roman"/>
                          <a:ea typeface="方正细黑一简体"/>
                          <a:cs typeface="Times New Roman"/>
                        </a:rPr>
                        <a:t>向</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25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唯物史观和剩余价值学说，奠定了科学社会主义</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使社会主义实现了由空想</a:t>
                      </a:r>
                      <a:r>
                        <a:rPr lang="zh-CN" sz="2800" b="1" kern="100" dirty="0" smtClean="0">
                          <a:effectLst/>
                          <a:latin typeface="Times New Roman"/>
                          <a:ea typeface="方正细黑一简体"/>
                          <a:cs typeface="Times New Roman"/>
                        </a:rPr>
                        <a:t>到</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伟大飞跃</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129035" y="26247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矩形 5"/>
          <p:cNvSpPr/>
          <p:nvPr/>
        </p:nvSpPr>
        <p:spPr>
          <a:xfrm>
            <a:off x="9553971" y="9087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古典政</a:t>
            </a:r>
            <a:r>
              <a:rPr lang="zh-CN" altLang="zh-CN" sz="2800" b="1" kern="100" dirty="0" smtClean="0">
                <a:solidFill>
                  <a:srgbClr val="FF0000"/>
                </a:solidFill>
                <a:latin typeface="Times New Roman"/>
                <a:ea typeface="方正细黑一简体"/>
                <a:cs typeface="Times New Roman"/>
              </a:rPr>
              <a:t>治</a:t>
            </a:r>
            <a:endParaRPr lang="zh-CN" altLang="en-US" dirty="0"/>
          </a:p>
        </p:txBody>
      </p:sp>
      <p:sp>
        <p:nvSpPr>
          <p:cNvPr id="7" name="矩形 6"/>
          <p:cNvSpPr/>
          <p:nvPr/>
        </p:nvSpPr>
        <p:spPr>
          <a:xfrm>
            <a:off x="2052982" y="1582741"/>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经济学</a:t>
            </a:r>
            <a:endParaRPr lang="zh-CN" altLang="en-US" sz="2800" dirty="0"/>
          </a:p>
        </p:txBody>
      </p:sp>
      <p:sp>
        <p:nvSpPr>
          <p:cNvPr id="8" name="矩形 7"/>
          <p:cNvSpPr/>
          <p:nvPr/>
        </p:nvSpPr>
        <p:spPr>
          <a:xfrm>
            <a:off x="3462106" y="22048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特殊规律</a:t>
            </a:r>
            <a:endParaRPr lang="zh-CN" altLang="en-US" dirty="0"/>
          </a:p>
        </p:txBody>
      </p:sp>
      <p:sp>
        <p:nvSpPr>
          <p:cNvPr id="9" name="矩形 8"/>
          <p:cNvSpPr/>
          <p:nvPr/>
        </p:nvSpPr>
        <p:spPr>
          <a:xfrm>
            <a:off x="4542226" y="350100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剩余劳动</a:t>
            </a:r>
            <a:endParaRPr lang="zh-CN" altLang="en-US" dirty="0"/>
          </a:p>
        </p:txBody>
      </p:sp>
      <p:sp>
        <p:nvSpPr>
          <p:cNvPr id="10" name="矩形 9"/>
          <p:cNvSpPr/>
          <p:nvPr/>
        </p:nvSpPr>
        <p:spPr>
          <a:xfrm>
            <a:off x="3966162" y="412991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根本对立</a:t>
            </a:r>
            <a:endParaRPr lang="zh-CN" altLang="en-US" dirty="0"/>
          </a:p>
        </p:txBody>
      </p:sp>
      <p:sp>
        <p:nvSpPr>
          <p:cNvPr id="11" name="矩形 10"/>
          <p:cNvSpPr/>
          <p:nvPr/>
        </p:nvSpPr>
        <p:spPr>
          <a:xfrm>
            <a:off x="3145259" y="477798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无产阶级</a:t>
            </a:r>
            <a:endParaRPr lang="zh-CN" altLang="en-US" dirty="0"/>
          </a:p>
        </p:txBody>
      </p:sp>
      <p:sp>
        <p:nvSpPr>
          <p:cNvPr id="12" name="矩形 11"/>
          <p:cNvSpPr/>
          <p:nvPr/>
        </p:nvSpPr>
        <p:spPr>
          <a:xfrm>
            <a:off x="9222746" y="54260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理论基石</a:t>
            </a:r>
            <a:endParaRPr lang="zh-CN" altLang="en-US" dirty="0"/>
          </a:p>
        </p:txBody>
      </p:sp>
      <p:sp>
        <p:nvSpPr>
          <p:cNvPr id="13" name="矩形 12"/>
          <p:cNvSpPr/>
          <p:nvPr/>
        </p:nvSpPr>
        <p:spPr>
          <a:xfrm>
            <a:off x="5665539" y="607413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科学</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inVertical)">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唯物史观，亦称历史唯物主义，是哲学中关于人类社会发展一般规律的理论，是马克思主义哲学的重要组成部分，是科学的社会历史观和认识、改造社会的方法论，与历史唯心主义相对。</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科学社会主义诞生的标志</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标志：</a:t>
            </a:r>
            <a:r>
              <a:rPr lang="en-US" altLang="zh-CN" b="1" kern="100" dirty="0">
                <a:latin typeface="Times New Roman"/>
                <a:ea typeface="方正细黑一简体"/>
                <a:cs typeface="Courier New"/>
              </a:rPr>
              <a:t>1848</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月，《共产党宣言》发表，标志着科学社会主义的诞生。</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《共产党宣言》的内容</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分析了资本主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内在矛盾</a:t>
            </a:r>
            <a:r>
              <a:rPr lang="zh-CN" altLang="zh-CN" b="1" kern="100" dirty="0" smtClean="0">
                <a:latin typeface="Times New Roman"/>
                <a:ea typeface="方正细黑一简体"/>
                <a:cs typeface="Times New Roman"/>
              </a:rPr>
              <a:t>与</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发展规律，科学论证了资本主义必然灭亡和社会主义必然胜利的历史必然性。宣告了资产阶级的灭亡和无产阶级的胜利是同样不可避免的。</a:t>
            </a:r>
            <a:endParaRPr lang="zh-CN" altLang="zh-CN" sz="1050" kern="100" dirty="0">
              <a:latin typeface="宋体"/>
              <a:cs typeface="Courier New"/>
            </a:endParaRPr>
          </a:p>
          <a:p>
            <a:endParaRPr lang="zh-CN" altLang="en-US" dirty="0"/>
          </a:p>
        </p:txBody>
      </p:sp>
      <p:sp>
        <p:nvSpPr>
          <p:cNvPr id="4" name="矩形 3"/>
          <p:cNvSpPr/>
          <p:nvPr/>
        </p:nvSpPr>
        <p:spPr>
          <a:xfrm>
            <a:off x="4153371" y="380602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生产方式</a:t>
            </a:r>
            <a:endParaRPr lang="zh-CN" altLang="en-US" dirty="0"/>
          </a:p>
        </p:txBody>
      </p:sp>
      <p:sp>
        <p:nvSpPr>
          <p:cNvPr id="5" name="矩形 4"/>
          <p:cNvSpPr/>
          <p:nvPr/>
        </p:nvSpPr>
        <p:spPr>
          <a:xfrm>
            <a:off x="7825779" y="37890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人类社会</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51309"/>
            <a:ext cx="10744412" cy="4525963"/>
          </a:xfrm>
        </p:spPr>
        <p:txBody>
          <a:bodyPr/>
          <a:lstStyle/>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总结了工人运动的经验和教训，第一次系统论述</a:t>
            </a:r>
            <a:r>
              <a:rPr lang="zh-CN" altLang="zh-CN" b="1" kern="100" dirty="0" smtClean="0">
                <a:latin typeface="Times New Roman"/>
                <a:ea typeface="方正细黑一简体"/>
                <a:cs typeface="Times New Roman"/>
              </a:rPr>
              <a:t>了</a:t>
            </a:r>
            <a:r>
              <a:rPr lang="en-US" altLang="zh-CN" b="1" kern="100" dirty="0" smtClean="0">
                <a:latin typeface="Times New Roman"/>
                <a:ea typeface="方正细黑一简体"/>
                <a:cs typeface="Times New Roman"/>
              </a:rPr>
              <a:t>_________</a:t>
            </a:r>
          </a:p>
          <a:p>
            <a:pPr indent="0" algn="just">
              <a:tabLst>
                <a:tab pos="5311140" algn="l"/>
              </a:tabLst>
            </a:pPr>
            <a:r>
              <a:rPr lang="zh-CN" altLang="zh-CN" b="1" kern="100" dirty="0" smtClean="0">
                <a:latin typeface="Times New Roman"/>
                <a:ea typeface="方正细黑一简体"/>
                <a:cs typeface="Times New Roman"/>
              </a:rPr>
              <a:t>政</a:t>
            </a:r>
            <a:r>
              <a:rPr lang="zh-CN" altLang="zh-CN" b="1" kern="100" dirty="0">
                <a:latin typeface="Times New Roman"/>
                <a:ea typeface="方正细黑一简体"/>
                <a:cs typeface="Times New Roman"/>
              </a:rPr>
              <a:t>党的性质、特点、任务和策略原则，阐明了建立无产阶级政党的必要性。</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阐述了未</a:t>
            </a:r>
            <a:r>
              <a:rPr lang="zh-CN" altLang="zh-CN" b="1" kern="100" dirty="0" smtClean="0">
                <a:latin typeface="Times New Roman"/>
                <a:ea typeface="方正细黑一简体"/>
                <a:cs typeface="Times New Roman"/>
              </a:rPr>
              <a:t>来</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社</a:t>
            </a:r>
            <a:r>
              <a:rPr lang="zh-CN" altLang="zh-CN" b="1" kern="100" dirty="0">
                <a:latin typeface="Times New Roman"/>
                <a:ea typeface="方正细黑一简体"/>
                <a:cs typeface="Times New Roman"/>
              </a:rPr>
              <a:t>会的理想目标。正是这一理想目标所蕴含的强大动力，激励着人们不断为实现共产主义而奋斗。</a:t>
            </a:r>
            <a:endParaRPr lang="zh-CN" altLang="zh-CN" sz="1050" kern="100" dirty="0">
              <a:latin typeface="宋体"/>
              <a:cs typeface="Courier New"/>
            </a:endParaRPr>
          </a:p>
          <a:p>
            <a:endParaRPr lang="zh-CN" altLang="en-US" dirty="0"/>
          </a:p>
        </p:txBody>
      </p:sp>
      <p:sp>
        <p:nvSpPr>
          <p:cNvPr id="4" name="矩形 3"/>
          <p:cNvSpPr/>
          <p:nvPr/>
        </p:nvSpPr>
        <p:spPr>
          <a:xfrm>
            <a:off x="9625979" y="148478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无产阶级</a:t>
            </a:r>
            <a:endParaRPr lang="zh-CN" altLang="en-US" dirty="0"/>
          </a:p>
        </p:txBody>
      </p:sp>
      <p:sp>
        <p:nvSpPr>
          <p:cNvPr id="5" name="矩形 4"/>
          <p:cNvSpPr/>
          <p:nvPr/>
        </p:nvSpPr>
        <p:spPr>
          <a:xfrm>
            <a:off x="3577307" y="357301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共产主义</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空想社会主义，是现代社会主义思想的来源之一，它深刻揭露了资本主义的罪恶，对未来的理想社会提出许多美妙的天才设想，企图建立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人人平等，个个幸福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的新社会。这些思想对启发和提高工人觉悟起了重要的作用。但是空想社会主义只是一种不成熟的理论，反映了正在成长中的无产阶级最初的、还不明确的愿望。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latin typeface="Times New Roman"/>
                <a:ea typeface="方正细黑一简体"/>
                <a:cs typeface="Times New Roman"/>
              </a:rPr>
              <a:t>随着</a:t>
            </a:r>
            <a:r>
              <a:rPr lang="en-US" altLang="zh-CN" b="1" kern="100" dirty="0">
                <a:latin typeface="Times New Roman"/>
                <a:ea typeface="方正细黑一简体"/>
                <a:cs typeface="Courier New"/>
              </a:rPr>
              <a:t>19</a:t>
            </a:r>
            <a:r>
              <a:rPr lang="zh-CN" altLang="zh-CN" b="1" kern="100" dirty="0">
                <a:latin typeface="Times New Roman"/>
                <a:ea typeface="方正细黑一简体"/>
                <a:cs typeface="Times New Roman"/>
              </a:rPr>
              <a:t>世纪资本主义发展和矛盾的充分展开，随着工人阶级走向成熟，空想社会主义的历史局限也就越发凸显，无产阶级的斗争迫切需要科学理论的指导。马克思、恩格斯在参加工人运动的实践中，总结吸收前人优秀思想成果，完成哲学、经济学的理论改变，创立了唯物史观和剩余价值学说，逐步形成科学社会主义理论。</a:t>
            </a:r>
            <a:r>
              <a:rPr lang="en-US" altLang="zh-CN" b="1" kern="100" dirty="0">
                <a:latin typeface="Times New Roman"/>
                <a:ea typeface="方正细黑一简体"/>
                <a:cs typeface="Courier New"/>
              </a:rPr>
              <a:t>1848</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月《共产党宣言》发表，标志着科学社会主义理论公开面世。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4"/>
            <a:ext cx="10975658" cy="5534070"/>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结合材料，简要阐述社会主义是如何从空想走向科学的。</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资本主义的发展和工人运动的兴起，是科学社会主义产生的历史前提，无产阶级的斗争迫切需要科学理论的指导；空想社会主义为科学社会主义提供了思想来源；马克思、恩格斯吸收前人的优秀思想成果，创立了唯物史观和剩余价值学说，奠定了科学社会主义的理论基石，使社会主义实现了由空想到科学的伟大飞跃；</a:t>
            </a:r>
            <a:r>
              <a:rPr lang="en-US" altLang="zh-CN" b="1" kern="100" dirty="0">
                <a:latin typeface="Times New Roman"/>
                <a:ea typeface="方正细黑一简体"/>
                <a:cs typeface="Courier New"/>
              </a:rPr>
              <a:t>1848</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月《共产党宣言》发表，标志着科学社会主义的诞生。</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116632"/>
            <a:ext cx="10975658" cy="4525963"/>
          </a:xfrm>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区分空想社会主义与科学社会主义</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814289158"/>
              </p:ext>
            </p:extLst>
          </p:nvPr>
        </p:nvGraphicFramePr>
        <p:xfrm>
          <a:off x="943454" y="1621756"/>
          <a:ext cx="10657183" cy="4903588"/>
        </p:xfrm>
        <a:graphic>
          <a:graphicData uri="http://schemas.openxmlformats.org/drawingml/2006/table">
            <a:tbl>
              <a:tblPr/>
              <a:tblGrid>
                <a:gridCol w="720079"/>
                <a:gridCol w="1080120"/>
                <a:gridCol w="2808312"/>
                <a:gridCol w="6048672"/>
              </a:tblGrid>
              <a:tr h="700513">
                <a:tc gridSpan="2">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空想社会主义</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科学社会主义</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1025">
                <a:tc rowSpan="3">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区别</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本质</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没有揭露资本主义剥削的本质</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科学阐述了资本主义社会的基本矛盾，明确了资本主义阶级剥削的本质</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1025">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革命斗争</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主张阶级调和，反对阶级斗争</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主张通过社会革命和阶级斗争的方式推翻资产阶级统治</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1025">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人民群众</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没有认识到人民群众的力量</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肯定了人民群众社会历史主体地位，明确了无产阶级是资本主义的掘墓人</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423128677"/>
              </p:ext>
            </p:extLst>
          </p:nvPr>
        </p:nvGraphicFramePr>
        <p:xfrm>
          <a:off x="768996" y="1495103"/>
          <a:ext cx="10657183" cy="3521076"/>
        </p:xfrm>
        <a:graphic>
          <a:graphicData uri="http://schemas.openxmlformats.org/drawingml/2006/table">
            <a:tbl>
              <a:tblPr/>
              <a:tblGrid>
                <a:gridCol w="720079"/>
                <a:gridCol w="1080120"/>
                <a:gridCol w="2808312"/>
                <a:gridCol w="6048672"/>
              </a:tblGrid>
              <a:tr h="1440498">
                <a:tc rowSpan="2">
                  <a:txBody>
                    <a:bodyPr/>
                    <a:lstStyle/>
                    <a:p>
                      <a:pPr marL="0" marR="0" indent="0" algn="ctr" defTabSz="914400" rtl="0" eaLnBrk="1" fontAlgn="auto" latinLnBrk="0" hangingPunct="1">
                        <a:lnSpc>
                          <a:spcPct val="150000"/>
                        </a:lnSpc>
                        <a:spcBef>
                          <a:spcPts val="0"/>
                        </a:spcBef>
                        <a:spcAft>
                          <a:spcPts val="0"/>
                        </a:spcAft>
                        <a:buClrTx/>
                        <a:buSzTx/>
                        <a:buFontTx/>
                        <a:buNone/>
                        <a:tabLst>
                          <a:tab pos="5311140" algn="l"/>
                        </a:tabLst>
                        <a:defRPr/>
                      </a:pPr>
                      <a:r>
                        <a:rPr lang="zh-CN" altLang="zh-CN" sz="2800" b="1" kern="100" dirty="0" smtClean="0">
                          <a:effectLst/>
                          <a:latin typeface="Times New Roman"/>
                          <a:ea typeface="方正细黑一简体"/>
                          <a:cs typeface="Times New Roman"/>
                        </a:rPr>
                        <a:t>区别</a:t>
                      </a:r>
                      <a:endParaRPr lang="zh-CN" altLang="zh-CN" sz="2800" kern="100" dirty="0" smtClean="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社会规律</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没有认识到社会发展规律</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揭示了社会发展规律，明确了社会主义社会一定会取代资本主义社会</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0498">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理想社会</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对未来社会的描述处于理想状态</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科学揭示了人类社会的发展趋势，阐述了共产主义社会的根本特征</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7077">
                <a:tc gridSpan="2">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联系</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空想社会主义是科学社会主义的思想来</a:t>
                      </a:r>
                      <a:r>
                        <a:rPr lang="zh-CN" sz="2800" b="1" kern="100" dirty="0" smtClean="0">
                          <a:effectLst/>
                          <a:latin typeface="Times New Roman"/>
                          <a:ea typeface="方正细黑一简体"/>
                          <a:cs typeface="Times New Roman"/>
                        </a:rPr>
                        <a:t>源</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633091" y="98072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zh-CN" altLang="zh-CN" b="1" kern="100" dirty="0">
                <a:solidFill>
                  <a:srgbClr val="7030A0"/>
                </a:solidFill>
                <a:latin typeface="Times New Roman"/>
                <a:ea typeface="方正细黑一简体"/>
                <a:cs typeface="Times New Roman"/>
              </a:rPr>
              <a:t>回眸析材料：</a:t>
            </a:r>
            <a:r>
              <a:rPr lang="zh-CN" altLang="zh-CN" b="1" kern="100" dirty="0">
                <a:latin typeface="Times New Roman"/>
                <a:ea typeface="方正细黑一简体"/>
                <a:cs typeface="Times New Roman"/>
              </a:rPr>
              <a:t>材料中空想社会主义对未来的理想社会美妙的天才设想，说明空想社会主义对未来社会的描述处于理想状态。马克思、恩格斯在创立科学社会主义过程中，总结吸收前人优秀思想成果，包括空想社会主义的合理成分，体现空想社会主义是科学社会主义的思想来源。</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lnSpcReduction="10000"/>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科学社会主义理论是在全面继承德国古典哲学和英国古典政治经济学基础上建立起来的。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科学社会主义理论批判地吸收了德国古典哲学的合理成分，批判继承了英国古典政治经济学的思想成果，而不是全面继承。</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唯物史观揭示了资本家剥削工人、占有工人剩余劳动的秘密。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剩余价值学说揭示了资本家剥削工人、占有工人剩余劳动的秘密</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1176460" cy="6686200"/>
          </a:xfrm>
        </p:spPr>
        <p:txBody>
          <a:bodyPr>
            <a:normAutofit lnSpcReduction="10000"/>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《共产党宣言》的发表，使社会主义实现了由空想到科学的伟大飞跃。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唯物史观和剩余价值学说使社会主义实现了由空想到科学的伟大飞跃。</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无产阶级政权的建立，标志着科学社会主义的诞生。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《共产党宣言》发表，标志着科学社会主义的诞生。</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共产党在实现无产阶级根本利益的基础上进而实现自己的特殊利益。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共产党除了代表整个无产阶级的根本利益以外，没有自己的特殊利益</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271193"/>
            <a:ext cx="11176460" cy="6326159"/>
          </a:xfrm>
        </p:spPr>
        <p:txBody>
          <a:bodyPr>
            <a:noAutofit/>
          </a:bodyPr>
          <a:lstStyle/>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P14</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solidFill>
                  <a:srgbClr val="0000FF"/>
                </a:solidFill>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列宁曾指出，马克思主义这一革命无产阶级的思想体系赢得了世界历史性的意义，是因为它并没有抛弃资产阶级时代最宝贵的成就，相反却吸收和改造了两千多年来人类思想和文化发展中一切有价值的东西。这主要表现在马克思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全面吸收了空想社会主义对未来社会的设想</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批判继承了英国古典政治经济学的思想成果</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批判吸收了德国古典哲学的合理成分</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全面继承了唯心主义的理论成果</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列宁的论述表明，马克思主义批判地吸收了德国古典哲学的合理成分，批判继承了英国古典政治经济学的思想成果，</a:t>
            </a:r>
            <a:r>
              <a:rPr lang="zh-CN" altLang="zh-CN" b="1" kern="100" dirty="0">
                <a:latin typeface="宋体"/>
                <a:cs typeface="宋体"/>
              </a:rPr>
              <a:t>②③</a:t>
            </a:r>
            <a:r>
              <a:rPr lang="zh-CN" altLang="zh-CN" b="1" kern="100" dirty="0">
                <a:latin typeface="Times New Roman"/>
                <a:ea typeface="方正细黑一简体"/>
                <a:cs typeface="Times New Roman"/>
              </a:rPr>
              <a:t>正确。马克思主义批判吸收了空想社会主义对未来社会的设想，</a:t>
            </a:r>
            <a:r>
              <a:rPr lang="zh-CN" altLang="zh-CN" b="1" kern="100" dirty="0">
                <a:latin typeface="宋体"/>
                <a:cs typeface="宋体"/>
              </a:rPr>
              <a:t>①</a:t>
            </a:r>
            <a:r>
              <a:rPr lang="zh-CN" altLang="zh-CN" b="1" kern="100" dirty="0">
                <a:latin typeface="Times New Roman"/>
                <a:ea typeface="方正细黑一简体"/>
                <a:cs typeface="Times New Roman"/>
              </a:rPr>
              <a:t>错误。马克思主义彻底摆脱了唯心主义思想的影响，</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88640"/>
            <a:ext cx="11377264" cy="6254152"/>
          </a:xfrm>
        </p:spPr>
        <p:txBody>
          <a:bodyPr>
            <a:no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P15</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《共产党宣言》开篇就指出：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一个幽灵，共产主义的幽灵，在欧洲游荡。为了对这个幽灵进行神圣的围剿，旧欧洲的一切势力，教皇和沙皇、梅特涅和基佐、法国的激进派和德国的警察，都联合起来了。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对当时的社会情形描述正确的是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社会主义革命已经在多个国家取得胜利</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工人阶级已经成为大多数欧洲国家的统治阶级</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工人阶级开始作为独立的政治力量登上历史舞台</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共产主义已经被欧洲的一切势力公认为一种势力</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smtClean="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《共产党宣言》发表时，社会主义革命并未在任何一个国家取得胜利，工人阶级开始作为独立的政治力量登上历史舞台，但还未成为统治阶级，</a:t>
            </a:r>
            <a:r>
              <a:rPr lang="zh-CN" altLang="zh-CN" b="1" kern="100" dirty="0">
                <a:latin typeface="宋体"/>
                <a:cs typeface="宋体"/>
              </a:rPr>
              <a:t>①②</a:t>
            </a:r>
            <a:r>
              <a:rPr lang="zh-CN" altLang="zh-CN" b="1" kern="100" dirty="0">
                <a:latin typeface="Times New Roman"/>
                <a:ea typeface="方正细黑一简体"/>
                <a:cs typeface="Times New Roman"/>
              </a:rPr>
              <a:t>错误。当时工人阶级已经作为独立的政治力量登上历史舞台，共产主义已经被欧洲的一切势力公认为一种势力，这些势力联合起来对付共产主义运动，</a:t>
            </a:r>
            <a:r>
              <a:rPr lang="zh-CN" altLang="zh-CN" b="1" kern="100" dirty="0">
                <a:latin typeface="宋体"/>
                <a:cs typeface="宋体"/>
              </a:rPr>
              <a:t>③④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P16</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solidFill>
                  <a:srgbClr val="0000FF"/>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《共产党宣言》指出：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在实践方面，共产党人是各国工人政党中最坚决的、始终起推动作用的部分；在理论方面，他们胜过其余无产阶级群众的地方在于他们了解无产阶级运动的条件、进程和一般结果。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这一论述的理论价值在于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．阐明了建立无产阶级政党的必要性</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．论证了阶级斗争在阶级社会的作用</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．揭示了人类社会发展的一般规律</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．阐述了未来共产主义社会的理想目标</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1767" y="1412776"/>
            <a:ext cx="10816420" cy="3805880"/>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该</a:t>
            </a:r>
            <a:r>
              <a:rPr lang="zh-CN" altLang="zh-CN" b="1" kern="100" dirty="0">
                <a:latin typeface="Times New Roman"/>
                <a:ea typeface="方正细黑一简体"/>
                <a:cs typeface="Times New Roman"/>
              </a:rPr>
              <a:t>论述从实践、理论方面阐述了无产阶级政党的性质、特点等，说明了建立无产阶级政党的必要性，</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与题意无关。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6552727"/>
          </a:xfrm>
        </p:spPr>
        <p:txBody>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三</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社会主义从一国到多国的实践</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社会主义生产关系的确立</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无产阶级政权的建立：</a:t>
            </a:r>
            <a:r>
              <a:rPr lang="en-US" altLang="zh-CN" b="1" kern="100" dirty="0">
                <a:latin typeface="Times New Roman"/>
                <a:ea typeface="方正细黑一简体"/>
                <a:cs typeface="Courier New"/>
              </a:rPr>
              <a:t>1917</a:t>
            </a:r>
            <a:r>
              <a:rPr lang="zh-CN" altLang="zh-CN" b="1" kern="100" dirty="0">
                <a:latin typeface="Times New Roman"/>
                <a:ea typeface="方正细黑一简体"/>
                <a:cs typeface="Times New Roman"/>
              </a:rPr>
              <a:t>年，俄国爆发了十月革命，俄国无产阶级通</a:t>
            </a:r>
            <a:r>
              <a:rPr lang="zh-CN" altLang="zh-CN" b="1" kern="100" dirty="0" smtClean="0">
                <a:latin typeface="Times New Roman"/>
                <a:ea typeface="方正细黑一简体"/>
                <a:cs typeface="Times New Roman"/>
              </a:rPr>
              <a:t>过</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推翻了资产阶级的统治，建立了无产阶级政权，确立</a:t>
            </a:r>
            <a:r>
              <a:rPr lang="zh-CN" altLang="zh-CN" b="1" kern="100" dirty="0" smtClean="0">
                <a:latin typeface="Times New Roman"/>
                <a:ea typeface="方正细黑一简体"/>
                <a:cs typeface="Times New Roman"/>
              </a:rPr>
              <a:t>了</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生</a:t>
            </a:r>
            <a:r>
              <a:rPr lang="zh-CN" altLang="zh-CN" b="1" kern="100" dirty="0">
                <a:latin typeface="Times New Roman"/>
                <a:ea typeface="方正细黑一简体"/>
                <a:cs typeface="Times New Roman"/>
              </a:rPr>
              <a:t>产关系。</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社会主义生产关系的特点：</a:t>
            </a:r>
            <a:r>
              <a:rPr lang="zh-CN" altLang="zh-CN" b="1" kern="100" dirty="0">
                <a:latin typeface="Times New Roman"/>
                <a:ea typeface="方正细黑一简体"/>
                <a:cs typeface="Times New Roman"/>
              </a:rPr>
              <a:t>劳动</a:t>
            </a:r>
            <a:r>
              <a:rPr lang="zh-CN" altLang="zh-CN" b="1" kern="100" dirty="0" smtClean="0">
                <a:latin typeface="Times New Roman"/>
                <a:ea typeface="方正细黑一简体"/>
                <a:cs typeface="Times New Roman"/>
              </a:rPr>
              <a:t>者</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占</a:t>
            </a:r>
            <a:r>
              <a:rPr lang="zh-CN" altLang="zh-CN" b="1" kern="100" dirty="0">
                <a:latin typeface="Times New Roman"/>
                <a:ea typeface="方正细黑一简体"/>
                <a:cs typeface="Times New Roman"/>
              </a:rPr>
              <a:t>有生产资料；消灭了人剥削人的制度，人们在生产过程中建立</a:t>
            </a:r>
            <a:r>
              <a:rPr lang="zh-CN" altLang="zh-CN" b="1" kern="100" dirty="0" smtClean="0">
                <a:latin typeface="Times New Roman"/>
                <a:ea typeface="方正细黑一简体"/>
                <a:cs typeface="Times New Roman"/>
              </a:rPr>
              <a:t>起</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关系；个人消费品实</a:t>
            </a:r>
            <a:r>
              <a:rPr lang="zh-CN" altLang="zh-CN" b="1" kern="100" dirty="0" smtClean="0">
                <a:latin typeface="Times New Roman"/>
                <a:ea typeface="方正细黑一简体"/>
                <a:cs typeface="Times New Roman"/>
              </a:rPr>
              <a:t>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2416214" y="3148987"/>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革命斗争</a:t>
            </a:r>
            <a:endParaRPr lang="zh-CN" altLang="en-US" dirty="0"/>
          </a:p>
        </p:txBody>
      </p:sp>
      <p:sp>
        <p:nvSpPr>
          <p:cNvPr id="5" name="矩形 4"/>
          <p:cNvSpPr/>
          <p:nvPr/>
        </p:nvSpPr>
        <p:spPr>
          <a:xfrm>
            <a:off x="1777107" y="376987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a:t>
            </a:r>
            <a:endParaRPr lang="zh-CN" altLang="en-US" dirty="0"/>
          </a:p>
        </p:txBody>
      </p:sp>
      <p:sp>
        <p:nvSpPr>
          <p:cNvPr id="6" name="矩形 5"/>
          <p:cNvSpPr/>
          <p:nvPr/>
        </p:nvSpPr>
        <p:spPr>
          <a:xfrm>
            <a:off x="7249715" y="450912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共同</a:t>
            </a:r>
            <a:endParaRPr lang="zh-CN" altLang="en-US" dirty="0"/>
          </a:p>
        </p:txBody>
      </p:sp>
      <p:sp>
        <p:nvSpPr>
          <p:cNvPr id="7" name="矩形 6"/>
          <p:cNvSpPr/>
          <p:nvPr/>
        </p:nvSpPr>
        <p:spPr>
          <a:xfrm>
            <a:off x="7782586" y="513802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互助合作</a:t>
            </a:r>
            <a:endParaRPr lang="zh-CN" altLang="en-US" dirty="0"/>
          </a:p>
        </p:txBody>
      </p:sp>
      <p:sp>
        <p:nvSpPr>
          <p:cNvPr id="8" name="矩形 7"/>
          <p:cNvSpPr/>
          <p:nvPr/>
        </p:nvSpPr>
        <p:spPr>
          <a:xfrm>
            <a:off x="2497187" y="58052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按劳分配</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116632"/>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社会主义的发展历程</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740882162"/>
              </p:ext>
            </p:extLst>
          </p:nvPr>
        </p:nvGraphicFramePr>
        <p:xfrm>
          <a:off x="913011" y="836712"/>
          <a:ext cx="10585176" cy="5760720"/>
        </p:xfrm>
        <a:graphic>
          <a:graphicData uri="http://schemas.openxmlformats.org/drawingml/2006/table">
            <a:tbl>
              <a:tblPr/>
              <a:tblGrid>
                <a:gridCol w="1491594"/>
                <a:gridCol w="9093582"/>
              </a:tblGrid>
              <a:tr h="1257212">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十</a:t>
                      </a:r>
                      <a:r>
                        <a:rPr lang="zh-CN" sz="2800" b="1" kern="100" dirty="0" smtClean="0">
                          <a:effectLst/>
                          <a:latin typeface="Times New Roman"/>
                          <a:ea typeface="方正细黑一简体"/>
                          <a:cs typeface="Times New Roman"/>
                        </a:rPr>
                        <a:t>月</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革</a:t>
                      </a:r>
                      <a:r>
                        <a:rPr lang="zh-CN" sz="2800" b="1" kern="100" dirty="0">
                          <a:effectLst/>
                          <a:latin typeface="Times New Roman"/>
                          <a:ea typeface="方正细黑一简体"/>
                          <a:cs typeface="Times New Roman"/>
                        </a:rPr>
                        <a:t>命</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十月革命建立了世界上第一</a:t>
                      </a:r>
                      <a:r>
                        <a:rPr lang="zh-CN" sz="2800" b="1" kern="100" dirty="0" smtClean="0">
                          <a:effectLst/>
                          <a:latin typeface="Times New Roman"/>
                          <a:ea typeface="方正细黑一简体"/>
                          <a:cs typeface="Times New Roman"/>
                        </a:rPr>
                        <a:t>个</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国</a:t>
                      </a:r>
                      <a:r>
                        <a:rPr lang="zh-CN" sz="2800" b="1" kern="100" dirty="0">
                          <a:effectLst/>
                          <a:latin typeface="Times New Roman"/>
                          <a:ea typeface="方正细黑一简体"/>
                          <a:cs typeface="Times New Roman"/>
                        </a:rPr>
                        <a:t>家，实现了社会主义</a:t>
                      </a:r>
                      <a:r>
                        <a:rPr lang="zh-CN" sz="2800" b="1" kern="100" dirty="0" smtClean="0">
                          <a:effectLst/>
                          <a:latin typeface="Times New Roman"/>
                          <a:ea typeface="方正细黑一简体"/>
                          <a:cs typeface="Times New Roman"/>
                        </a:rPr>
                        <a:t>从</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运动</a:t>
                      </a:r>
                      <a:r>
                        <a:rPr lang="zh-CN" sz="2800" b="1" kern="100" dirty="0" smtClean="0">
                          <a:effectLst/>
                          <a:latin typeface="Times New Roman"/>
                          <a:ea typeface="方正细黑一简体"/>
                          <a:cs typeface="Times New Roman"/>
                        </a:rPr>
                        <a:t>到</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制度的伟大跨越，开启了人类历史的新纪元</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7212">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大发展</a:t>
                      </a:r>
                      <a:endParaRPr lang="zh-CN" sz="2800" kern="100">
                        <a:effectLst/>
                        <a:latin typeface="宋体"/>
                        <a:cs typeface="Courier New"/>
                      </a:endParaRPr>
                    </a:p>
                    <a:p>
                      <a:pPr algn="ctr">
                        <a:lnSpc>
                          <a:spcPct val="150000"/>
                        </a:lnSpc>
                        <a:spcAft>
                          <a:spcPts val="0"/>
                        </a:spcAft>
                        <a:tabLst>
                          <a:tab pos="5311140" algn="l"/>
                        </a:tabLst>
                      </a:pPr>
                      <a:r>
                        <a:rPr lang="zh-CN" sz="2800" b="1" kern="100">
                          <a:effectLst/>
                          <a:latin typeface="Times New Roman"/>
                          <a:ea typeface="方正细黑一简体"/>
                          <a:cs typeface="Times New Roman"/>
                        </a:rPr>
                        <a:t>时期</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第二次世界大战后，社会主义</a:t>
                      </a:r>
                      <a:r>
                        <a:rPr lang="zh-CN" sz="2800" b="1" kern="100" dirty="0" smtClean="0">
                          <a:effectLst/>
                          <a:latin typeface="Times New Roman"/>
                          <a:ea typeface="方正细黑一简体"/>
                          <a:cs typeface="Times New Roman"/>
                        </a:rPr>
                        <a:t>在</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范</a:t>
                      </a:r>
                      <a:r>
                        <a:rPr lang="zh-CN" sz="2800" b="1" kern="100" dirty="0">
                          <a:effectLst/>
                          <a:latin typeface="Times New Roman"/>
                          <a:ea typeface="方正细黑一简体"/>
                          <a:cs typeface="Times New Roman"/>
                        </a:rPr>
                        <a:t>围内获得大发展，实现了从一国实践</a:t>
                      </a:r>
                      <a:r>
                        <a:rPr lang="zh-CN" sz="2800" b="1" kern="100" dirty="0" smtClean="0">
                          <a:effectLst/>
                          <a:latin typeface="Times New Roman"/>
                          <a:ea typeface="方正细黑一简体"/>
                          <a:cs typeface="Times New Roman"/>
                        </a:rPr>
                        <a:t>到</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实</a:t>
                      </a:r>
                      <a:r>
                        <a:rPr lang="zh-CN" sz="2800" b="1" kern="100" dirty="0">
                          <a:effectLst/>
                          <a:latin typeface="Times New Roman"/>
                          <a:ea typeface="方正细黑一简体"/>
                          <a:cs typeface="Times New Roman"/>
                        </a:rPr>
                        <a:t>践的历史性飞跃</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严</a:t>
                      </a:r>
                      <a:r>
                        <a:rPr lang="zh-CN" sz="2800" b="1" kern="100" dirty="0" smtClean="0">
                          <a:effectLst/>
                          <a:latin typeface="Times New Roman"/>
                          <a:ea typeface="方正细黑一简体"/>
                          <a:cs typeface="Times New Roman"/>
                        </a:rPr>
                        <a:t>重</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曲</a:t>
                      </a:r>
                      <a:r>
                        <a:rPr lang="zh-CN" sz="2800" b="1" kern="100" dirty="0">
                          <a:effectLst/>
                          <a:latin typeface="Times New Roman"/>
                          <a:ea typeface="方正细黑一简体"/>
                          <a:cs typeface="Times New Roman"/>
                        </a:rPr>
                        <a:t>折</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en-US" sz="2800" b="1" kern="100" dirty="0">
                          <a:effectLst/>
                          <a:latin typeface="Times New Roman"/>
                          <a:ea typeface="方正细黑一简体"/>
                          <a:cs typeface="Courier New"/>
                        </a:rPr>
                        <a:t>20</a:t>
                      </a:r>
                      <a:r>
                        <a:rPr lang="zh-CN" sz="2800" b="1" kern="100" dirty="0">
                          <a:effectLst/>
                          <a:latin typeface="Times New Roman"/>
                          <a:ea typeface="方正细黑一简体"/>
                          <a:cs typeface="Times New Roman"/>
                        </a:rPr>
                        <a:t>世纪</a:t>
                      </a:r>
                      <a:r>
                        <a:rPr lang="en-US" sz="2800" b="1" kern="100" dirty="0">
                          <a:effectLst/>
                          <a:latin typeface="Times New Roman"/>
                          <a:ea typeface="方正细黑一简体"/>
                          <a:cs typeface="Courier New"/>
                        </a:rPr>
                        <a:t>80</a:t>
                      </a:r>
                      <a:r>
                        <a:rPr lang="zh-CN" sz="2800" b="1" kern="100" dirty="0">
                          <a:effectLst/>
                          <a:latin typeface="Times New Roman"/>
                          <a:ea typeface="方正细黑一简体"/>
                          <a:cs typeface="Times New Roman"/>
                        </a:rPr>
                        <a:t>年代末</a:t>
                      </a:r>
                      <a:r>
                        <a:rPr lang="en-US" sz="2800" b="1" kern="100" dirty="0">
                          <a:effectLst/>
                          <a:latin typeface="Times New Roman"/>
                          <a:ea typeface="方正细黑一简体"/>
                          <a:cs typeface="Courier New"/>
                        </a:rPr>
                        <a:t>90</a:t>
                      </a:r>
                      <a:r>
                        <a:rPr lang="zh-CN" sz="2800" b="1" kern="100" dirty="0">
                          <a:effectLst/>
                          <a:latin typeface="Times New Roman"/>
                          <a:ea typeface="方正细黑一简体"/>
                          <a:cs typeface="Times New Roman"/>
                        </a:rPr>
                        <a:t>年代初</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解</a:t>
                      </a:r>
                      <a:r>
                        <a:rPr lang="zh-CN" sz="2800" b="1" kern="100" dirty="0">
                          <a:effectLst/>
                          <a:latin typeface="Times New Roman"/>
                          <a:ea typeface="方正细黑一简体"/>
                          <a:cs typeface="Times New Roman"/>
                        </a:rPr>
                        <a:t>体</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剧</a:t>
                      </a:r>
                      <a:r>
                        <a:rPr lang="zh-CN" sz="2800" b="1" kern="100" dirty="0">
                          <a:effectLst/>
                          <a:latin typeface="Times New Roman"/>
                          <a:ea typeface="方正细黑一简体"/>
                          <a:cs typeface="Times New Roman"/>
                        </a:rPr>
                        <a:t>变，世界社会主义运动的发展出现严重曲折</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中国</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中国特色社会主义是科学社会主义在中国</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与</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科学社会主义在</a:t>
                      </a:r>
                      <a:r>
                        <a:rPr lang="en-US" sz="2800" b="1" kern="100" dirty="0">
                          <a:effectLst/>
                          <a:latin typeface="Times New Roman"/>
                          <a:ea typeface="方正细黑一简体"/>
                          <a:cs typeface="Courier New"/>
                        </a:rPr>
                        <a:t>21</a:t>
                      </a:r>
                      <a:r>
                        <a:rPr lang="zh-CN" sz="2800" b="1" kern="100" dirty="0">
                          <a:effectLst/>
                          <a:latin typeface="Times New Roman"/>
                          <a:ea typeface="方正细黑一简体"/>
                          <a:cs typeface="Times New Roman"/>
                        </a:rPr>
                        <a:t>世纪焕发出强大的生命力</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105699" y="9087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a:t>
            </a:r>
            <a:endParaRPr lang="zh-CN" altLang="en-US" dirty="0"/>
          </a:p>
        </p:txBody>
      </p:sp>
      <p:sp>
        <p:nvSpPr>
          <p:cNvPr id="6" name="矩形 5"/>
          <p:cNvSpPr/>
          <p:nvPr/>
        </p:nvSpPr>
        <p:spPr>
          <a:xfrm>
            <a:off x="3865339" y="155679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理论</a:t>
            </a:r>
            <a:endParaRPr lang="zh-CN" altLang="en-US" dirty="0"/>
          </a:p>
        </p:txBody>
      </p:sp>
      <p:sp>
        <p:nvSpPr>
          <p:cNvPr id="7" name="矩形 6"/>
          <p:cNvSpPr/>
          <p:nvPr/>
        </p:nvSpPr>
        <p:spPr>
          <a:xfrm>
            <a:off x="6127674" y="155679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实践</a:t>
            </a:r>
            <a:endParaRPr lang="zh-CN" altLang="en-US" dirty="0"/>
          </a:p>
        </p:txBody>
      </p:sp>
      <p:sp>
        <p:nvSpPr>
          <p:cNvPr id="8" name="矩形 7"/>
          <p:cNvSpPr/>
          <p:nvPr/>
        </p:nvSpPr>
        <p:spPr>
          <a:xfrm>
            <a:off x="7393731" y="285293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世界</a:t>
            </a:r>
            <a:endParaRPr lang="zh-CN" altLang="en-US" dirty="0"/>
          </a:p>
        </p:txBody>
      </p:sp>
      <p:sp>
        <p:nvSpPr>
          <p:cNvPr id="9" name="矩形 8"/>
          <p:cNvSpPr/>
          <p:nvPr/>
        </p:nvSpPr>
        <p:spPr>
          <a:xfrm>
            <a:off x="5665539" y="348184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多国</a:t>
            </a:r>
            <a:endParaRPr lang="zh-CN" altLang="en-US" dirty="0"/>
          </a:p>
        </p:txBody>
      </p:sp>
      <p:sp>
        <p:nvSpPr>
          <p:cNvPr id="10" name="矩形 9"/>
          <p:cNvSpPr/>
          <p:nvPr/>
        </p:nvSpPr>
        <p:spPr>
          <a:xfrm>
            <a:off x="6775746" y="414011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苏联</a:t>
            </a:r>
            <a:endParaRPr lang="zh-CN" altLang="en-US" dirty="0"/>
          </a:p>
        </p:txBody>
      </p:sp>
      <p:sp>
        <p:nvSpPr>
          <p:cNvPr id="11" name="矩形 10"/>
          <p:cNvSpPr/>
          <p:nvPr/>
        </p:nvSpPr>
        <p:spPr>
          <a:xfrm>
            <a:off x="8833891" y="414011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东欧</a:t>
            </a:r>
            <a:endParaRPr lang="zh-CN" altLang="en-US" dirty="0"/>
          </a:p>
        </p:txBody>
      </p:sp>
      <p:sp>
        <p:nvSpPr>
          <p:cNvPr id="12" name="矩形 11"/>
          <p:cNvSpPr/>
          <p:nvPr/>
        </p:nvSpPr>
        <p:spPr>
          <a:xfrm>
            <a:off x="9152010" y="541709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实践</a:t>
            </a:r>
            <a:endParaRPr lang="zh-CN" altLang="en-US" dirty="0"/>
          </a:p>
        </p:txBody>
      </p:sp>
      <p:sp>
        <p:nvSpPr>
          <p:cNvPr id="13" name="矩形 12"/>
          <p:cNvSpPr/>
          <p:nvPr/>
        </p:nvSpPr>
        <p:spPr>
          <a:xfrm>
            <a:off x="10346059" y="541709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发展</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inVertical)">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6"/>
            <a:ext cx="10975658" cy="5678086"/>
          </a:xfrm>
        </p:spPr>
        <p:txBody>
          <a:bodyPr>
            <a:normAutofit/>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社会主义运动遭受挫折并不是制度的失败，而是具体模式的失败，是背离了马克思主义才失败的，并不代表社会主义道路行不通。我们必须坚定不移地走中国特色社会主义道路。</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社会主义代替资本主义的必然性</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从人类社会发展的进程看，社会主义终将代替资本主义是不可逆转的；从人类社会发展的趋势看</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一</a:t>
            </a:r>
            <a:r>
              <a:rPr lang="zh-CN" altLang="zh-CN" b="1" kern="100" dirty="0">
                <a:latin typeface="Times New Roman"/>
                <a:ea typeface="方正细黑一简体"/>
                <a:cs typeface="Times New Roman"/>
              </a:rPr>
              <a:t>定要实现的信念是不可动摇的。</a:t>
            </a:r>
            <a:endParaRPr lang="zh-CN" altLang="zh-CN" sz="1050" kern="100" dirty="0">
              <a:latin typeface="宋体"/>
              <a:cs typeface="Courier New"/>
            </a:endParaRPr>
          </a:p>
          <a:p>
            <a:endParaRPr lang="zh-CN" altLang="en-US" dirty="0"/>
          </a:p>
        </p:txBody>
      </p:sp>
      <p:sp>
        <p:nvSpPr>
          <p:cNvPr id="4" name="矩形 3"/>
          <p:cNvSpPr/>
          <p:nvPr/>
        </p:nvSpPr>
        <p:spPr>
          <a:xfrm>
            <a:off x="6126402" y="480036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共产主义</a:t>
            </a:r>
            <a:endParaRPr lang="zh-CN" altLang="en-US" dirty="0"/>
          </a:p>
        </p:txBody>
      </p:sp>
    </p:spTree>
    <p:extLst>
      <p:ext uri="{BB962C8B-B14F-4D97-AF65-F5344CB8AC3E}">
        <p14:creationId xmlns:p14="http://schemas.microsoft.com/office/powerpoint/2010/main" val="385274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科学社会主义诞生之后，世界社会主义运动蓬勃兴起，许多国家相继建立起社会主义制度。中国高举马克思列宁主义伟大旗帜，开创了中国特色社会主义道路，取得了举世瞩目的辉煌成就，在百年未有之大变局面前，中国更是交出令世界人民满意的答卷，彰显出科学社会主义在中国的巨大成功。然而，社会主义运动在发展过程中，也出现了严重曲折，面对苏联解体、东欧剧变，有人对科学社会主义的生命力产生了怀疑。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6362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3"/>
            <a:ext cx="10975658" cy="5534072"/>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面对苏联解体、东欧剧变，有人对科学社会主义的生命力产生了怀疑，你应该用哪些理由释疑解惑？</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年代末</a:t>
            </a:r>
            <a:r>
              <a:rPr lang="en-US" altLang="zh-CN" b="1" kern="100" dirty="0">
                <a:latin typeface="Times New Roman"/>
                <a:ea typeface="方正细黑一简体"/>
                <a:cs typeface="Courier New"/>
              </a:rPr>
              <a:t>90</a:t>
            </a:r>
            <a:r>
              <a:rPr lang="zh-CN" altLang="zh-CN" b="1" kern="100" dirty="0">
                <a:latin typeface="Times New Roman"/>
                <a:ea typeface="方正细黑一简体"/>
                <a:cs typeface="Times New Roman"/>
              </a:rPr>
              <a:t>年代初，苏联解体、东欧剧变，是世界社会主义运动前进途中出现的严重曲折。</a:t>
            </a:r>
            <a:r>
              <a:rPr lang="zh-CN" altLang="zh-CN" b="1" kern="100" dirty="0">
                <a:latin typeface="宋体"/>
                <a:cs typeface="宋体"/>
              </a:rPr>
              <a:t>②</a:t>
            </a:r>
            <a:r>
              <a:rPr lang="zh-CN" altLang="zh-CN" b="1" kern="100" dirty="0">
                <a:latin typeface="Times New Roman"/>
                <a:ea typeface="方正细黑一简体"/>
                <a:cs typeface="Times New Roman"/>
              </a:rPr>
              <a:t>从人类社会发展的进程看，社会主义终将代替资本主义是不可逆转的。</a:t>
            </a:r>
            <a:r>
              <a:rPr lang="zh-CN" altLang="zh-CN" b="1" kern="100" dirty="0">
                <a:latin typeface="宋体"/>
                <a:cs typeface="宋体"/>
              </a:rPr>
              <a:t>③</a:t>
            </a:r>
            <a:r>
              <a:rPr lang="zh-CN" altLang="zh-CN" b="1" kern="100" dirty="0">
                <a:latin typeface="Times New Roman"/>
                <a:ea typeface="方正细黑一简体"/>
                <a:cs typeface="Times New Roman"/>
              </a:rPr>
              <a:t>从人类社会发展的趋势看，共产主义一定要实现的信念是不可动摇的。</a:t>
            </a:r>
            <a:r>
              <a:rPr lang="zh-CN" altLang="zh-CN" b="1" kern="100" dirty="0">
                <a:latin typeface="宋体"/>
                <a:cs typeface="宋体"/>
              </a:rPr>
              <a:t>④</a:t>
            </a:r>
            <a:r>
              <a:rPr lang="zh-CN" altLang="zh-CN" b="1" kern="100" dirty="0">
                <a:latin typeface="Times New Roman"/>
                <a:ea typeface="方正细黑一简体"/>
                <a:cs typeface="Times New Roman"/>
              </a:rPr>
              <a:t>中国特色社会主义的巨大成功，是科学社会主义在中国的实践与发展，说明科学社会主义在</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世纪焕发出强大的生命力</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85274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正确看待社会主义运动发展中出现的严重曲折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社会主义代替资本主义是一个漫长的过程，在此过程中遇到曲折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如苏联解体、东欧剧变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、面临挑战，符合社会发展的客观规律。</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资本主义生产关系越来越不适应社会化程度越来越高的生产力发展，资本主义社会终将被社会主义社会所取代。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6362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俄国十月革命建立了世界上第一个社会主义国家、二战后社会主义在世界范围内获得大发展、中国特色社会主义的伟大实践和取得的令世人瞩目的成就，充分证明了社会主义具有强大的生命力。</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尽管社会主义运动的发展出现严重曲折，但是，从人类社会发展的进程看，社会主义终将代替资本主义是不可逆转的；从人类社会发展的趋势看，共产主义一定要实现的信念是不可动摇的。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527424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lnSpcReduction="10000"/>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十月革命建立了第一个社会主义国家，实现了社会主义从空想到科学的飞跃。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十月革命建立了世界上第一个社会主义国家，实现了社会主义从理论、运动到实践、制度的伟大跨越。</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社会主义社会中，人们在生产过程中建立起平等互助的关系。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社会主义社会消灭了人剥人的制度，人们在生产过程中建立起互助合作的关系</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463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404664"/>
            <a:ext cx="11377264" cy="6182144"/>
          </a:xfrm>
        </p:spPr>
        <p:txBody>
          <a:bodyPr>
            <a:norm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巴黎公社的成立实现了科学社会主义从理论到现实的历史性飞跃，开启了人类历史的新纪元。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十月革命建立了世界上第一个社会主义国家，实现了社会主义从理论、运动到实践、制度的伟大跨越，开启了人类历史的新纪元。</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苏联解体、东欧剧变，世界社会主义运动出现的严重曲折反映了科学社会主义理论的缺陷。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苏联解体、东欧剧变，有其复杂的国内外原因，体现出社会主义运动的曲折性，但社会主义终将代替资本主义是不可逆转的，科学社会主义在</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世纪仍焕发出强大的生命力</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85274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P17</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马克思说：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工人的巴黎及其公社将永远作为新社会的光辉先驱受人敬仰，它的英烈们已永远铭记在工人阶级的伟大心坎里。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这说明巴黎公社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．标志着无产阶级首次登上历史舞台</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．是在无产阶级政党领导下的第一次伟大尝试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．为国际社会主义运动提供了宝贵的经验</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．是人类历史上第一次成功的社会主义革命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46362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欧</a:t>
            </a:r>
            <a:r>
              <a:rPr lang="zh-CN" altLang="zh-CN" b="1" kern="100" dirty="0">
                <a:latin typeface="Times New Roman"/>
                <a:ea typeface="方正细黑一简体"/>
                <a:cs typeface="Times New Roman"/>
              </a:rPr>
              <a:t>洲三大工人运动标志着无产阶级首次登上历史舞台，</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错误；巴黎公社是无产阶级推翻资产阶级统治，建立无产阶级专政的一次伟大尝试，</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错误；材料中马克思的话说明巴黎公社为国际社会主义运动提供了宝贵的经验，</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正确；俄国十月革命是人类历史上第一次成功的社会主义革命，</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5274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8"/>
          </a:xfrm>
        </p:spPr>
        <p:txBody>
          <a:bodyPr>
            <a:noAutofit/>
          </a:bodyPr>
          <a:lstStyle/>
          <a:p>
            <a:pPr indent="713740" algn="just">
              <a:lnSpc>
                <a:spcPct val="135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P18</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solidFill>
                  <a:srgbClr val="0000FF"/>
                </a:solidFill>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1922</a:t>
            </a:r>
            <a:r>
              <a:rPr lang="zh-CN" altLang="zh-CN" b="1" kern="100" dirty="0">
                <a:latin typeface="Times New Roman"/>
                <a:ea typeface="方正细黑一简体"/>
                <a:cs typeface="Times New Roman"/>
              </a:rPr>
              <a:t>年，根据俄国当时的具体情况和列宁的提议，各族人民自愿建立国家联盟，即苏维埃社会主义共和国联盟，简称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苏联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。随后，苏联实现了社会主义工业化和农业集体化。</a:t>
            </a:r>
            <a:r>
              <a:rPr lang="en-US" altLang="zh-CN" b="1" kern="100" dirty="0">
                <a:latin typeface="Times New Roman"/>
                <a:ea typeface="方正细黑一简体"/>
                <a:cs typeface="Courier New"/>
              </a:rPr>
              <a:t>1936</a:t>
            </a:r>
            <a:r>
              <a:rPr lang="zh-CN" altLang="zh-CN" b="1" kern="100" dirty="0">
                <a:latin typeface="Times New Roman"/>
                <a:ea typeface="方正细黑一简体"/>
                <a:cs typeface="Times New Roman"/>
              </a:rPr>
              <a:t>年，苏联通过了新宪法，宣布实现了社会主义，建立了社会主义制度。苏联社会主义制度的建立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开启了人类历史的新纪元　</a:t>
            </a:r>
            <a:endParaRPr lang="en-US" altLang="zh-CN" b="1" kern="100" dirty="0" smtClean="0">
              <a:latin typeface="Times New Roman"/>
              <a:ea typeface="方正细黑一简体"/>
              <a:cs typeface="Times New Roman"/>
            </a:endParaRPr>
          </a:p>
          <a:p>
            <a:pPr indent="713740" algn="just">
              <a:lnSpc>
                <a:spcPct val="135000"/>
              </a:lnSpc>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将个人消费品按需分配的分配原则变为现实　</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实现了社会主义从理论、运动到实践、制度的伟大跨越　</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实现了社会主义从一国实践到多国实践的历史性飞跃</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346362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十月革命建立了世界上第一个社会主义国家，实现了社会主义从理论、运动到实践、制度的伟大跨越，开启了人类历史的新纪元，</a:t>
            </a:r>
            <a:r>
              <a:rPr lang="zh-CN" altLang="zh-CN" b="1" kern="100" dirty="0">
                <a:latin typeface="宋体"/>
                <a:cs typeface="宋体"/>
              </a:rPr>
              <a:t>①③</a:t>
            </a:r>
            <a:r>
              <a:rPr lang="zh-CN" altLang="zh-CN" b="1" kern="100" dirty="0">
                <a:latin typeface="Times New Roman"/>
                <a:ea typeface="方正细黑一简体"/>
                <a:cs typeface="Times New Roman"/>
              </a:rPr>
              <a:t>正确。社会主义生产关系中个人消费品实行按劳分配，</a:t>
            </a:r>
            <a:r>
              <a:rPr lang="zh-CN" altLang="zh-CN" b="1" kern="100" dirty="0">
                <a:latin typeface="宋体"/>
                <a:cs typeface="宋体"/>
              </a:rPr>
              <a:t>②</a:t>
            </a:r>
            <a:r>
              <a:rPr lang="zh-CN" altLang="zh-CN" b="1" kern="100" dirty="0">
                <a:latin typeface="Times New Roman"/>
                <a:ea typeface="方正细黑一简体"/>
                <a:cs typeface="Times New Roman"/>
              </a:rPr>
              <a:t>不选。社会主义从一国实践到多国实践的历史性飞跃是在第二次世界大战后，</a:t>
            </a:r>
            <a:r>
              <a:rPr lang="zh-CN" altLang="zh-CN" b="1" kern="100" dirty="0">
                <a:latin typeface="宋体"/>
                <a:cs typeface="宋体"/>
              </a:rPr>
              <a:t>④</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5274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Autofit/>
          </a:bodyPr>
          <a:lstStyle/>
          <a:p>
            <a:pPr indent="0" algn="just">
              <a:lnSpc>
                <a:spcPct val="130000"/>
              </a:lnSpc>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P18</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solidFill>
                  <a:srgbClr val="0000FF"/>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1944</a:t>
            </a:r>
            <a:r>
              <a:rPr lang="zh-CN" altLang="zh-CN" b="1" kern="100" dirty="0">
                <a:latin typeface="Times New Roman"/>
                <a:ea typeface="方正细黑一简体"/>
                <a:cs typeface="Times New Roman"/>
              </a:rPr>
              <a:t>年到</a:t>
            </a:r>
            <a:r>
              <a:rPr lang="en-US" altLang="zh-CN" b="1" kern="100" dirty="0">
                <a:latin typeface="Times New Roman"/>
                <a:ea typeface="方正细黑一简体"/>
                <a:cs typeface="Courier New"/>
              </a:rPr>
              <a:t>1949</a:t>
            </a:r>
            <a:r>
              <a:rPr lang="zh-CN" altLang="zh-CN" b="1" kern="100" dirty="0">
                <a:latin typeface="Times New Roman"/>
                <a:ea typeface="方正细黑一简体"/>
                <a:cs typeface="Times New Roman"/>
              </a:rPr>
              <a:t>年，欧洲和亚洲有十多个国家在无产阶级政党的领导下，建立起人民民主的国家，走上了社会主义道路。这说明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．社会主义实现了从理论、运动到实践、制度的伟大跨越，开启了人类历史的新纪元</a:t>
            </a:r>
            <a:endParaRPr lang="zh-CN" altLang="zh-CN" kern="100" dirty="0">
              <a:latin typeface="宋体"/>
              <a:cs typeface="Courier New"/>
            </a:endParaRPr>
          </a:p>
          <a:p>
            <a:pPr indent="0" algn="just">
              <a:lnSpc>
                <a:spcPct val="130000"/>
              </a:lnSpc>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．社会主义在世界范围内获得大发展，实现了从一国实践到多国实践的历史性飞跃</a:t>
            </a:r>
            <a:endParaRPr lang="zh-CN" altLang="zh-CN" kern="100" dirty="0">
              <a:latin typeface="宋体"/>
              <a:cs typeface="Courier New"/>
            </a:endParaRPr>
          </a:p>
          <a:p>
            <a:pPr indent="0" algn="just">
              <a:lnSpc>
                <a:spcPct val="130000"/>
              </a:lnSpc>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．从人类社会发展的进程来看，社会主义终将代替资本主义的道路是曲折的</a:t>
            </a:r>
            <a:endParaRPr lang="zh-CN" altLang="zh-CN" kern="100" dirty="0">
              <a:latin typeface="宋体"/>
              <a:cs typeface="Courier New"/>
            </a:endParaRPr>
          </a:p>
          <a:p>
            <a:pPr indent="0" algn="just">
              <a:lnSpc>
                <a:spcPct val="130000"/>
              </a:lnSpc>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．科学社会主义在</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世纪全世界范围内焕发出了强大的生命</a:t>
            </a:r>
            <a:r>
              <a:rPr lang="zh-CN" altLang="zh-CN" b="1" kern="100" dirty="0" smtClean="0">
                <a:latin typeface="Times New Roman"/>
                <a:ea typeface="方正细黑一简体"/>
                <a:cs typeface="Times New Roman"/>
              </a:rPr>
              <a:t>力</a:t>
            </a:r>
            <a:endParaRPr lang="zh-CN" altLang="zh-CN" kern="100" dirty="0">
              <a:latin typeface="宋体"/>
              <a:cs typeface="Courier New"/>
            </a:endParaRPr>
          </a:p>
        </p:txBody>
      </p:sp>
    </p:spTree>
    <p:extLst>
      <p:ext uri="{BB962C8B-B14F-4D97-AF65-F5344CB8AC3E}">
        <p14:creationId xmlns:p14="http://schemas.microsoft.com/office/powerpoint/2010/main" val="1346362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十月革命建立了世界上第一个社会主义国家，实现了社会主义从理论、运动到实践、制度的伟大跨越，</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不符合题意。材料说明社会主义在世界范围内获得大发展，实现了从一国实践到多国实践的历史性飞跃，</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正确。材料没有体现出社会主义终将代替资本主义的道路是曲折的，</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不符合题意。材料不涉及</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世纪的科学社会主义，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01233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6987" y="620688"/>
            <a:ext cx="10759634" cy="4896544"/>
          </a:xfrm>
        </p:spPr>
        <p:txBody>
          <a:bodyPr>
            <a:normAutofit/>
          </a:bodyPr>
          <a:lstStyle/>
          <a:p>
            <a:pPr indent="713740" algn="ctr">
              <a:lnSpc>
                <a:spcPct val="200000"/>
              </a:lnSpc>
              <a:tabLst>
                <a:tab pos="5311140" algn="l"/>
              </a:tabLst>
            </a:pPr>
            <a:r>
              <a:rPr lang="zh-CN" altLang="zh-CN" b="1" kern="100" dirty="0">
                <a:solidFill>
                  <a:schemeClr val="accent6">
                    <a:lumMod val="75000"/>
                  </a:schemeClr>
                </a:solidFill>
                <a:latin typeface="Times New Roman"/>
                <a:ea typeface="方正细黑一简体"/>
                <a:cs typeface="Times New Roman"/>
              </a:rPr>
              <a:t>框内综合</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由社会主义的实践印证社会主义终将代替资本主义的历史趋势</a:t>
            </a:r>
            <a:endParaRPr lang="zh-CN" altLang="zh-CN" sz="1050" kern="100" dirty="0">
              <a:solidFill>
                <a:schemeClr val="accent6">
                  <a:lumMod val="75000"/>
                </a:schemeClr>
              </a:solidFill>
              <a:latin typeface="宋体"/>
              <a:cs typeface="Courier New"/>
            </a:endParaRPr>
          </a:p>
          <a:p>
            <a:pPr indent="713740" algn="just">
              <a:lnSpc>
                <a:spcPct val="200000"/>
              </a:lnSpc>
              <a:tabLst>
                <a:tab pos="5311140" algn="l"/>
              </a:tabLst>
            </a:pPr>
            <a:r>
              <a:rPr lang="zh-CN" altLang="zh-CN" b="1" kern="100" dirty="0">
                <a:solidFill>
                  <a:srgbClr val="0000FF"/>
                </a:solidFill>
                <a:latin typeface="Times New Roman"/>
                <a:ea typeface="方正细黑一简体"/>
                <a:cs typeface="Times New Roman"/>
              </a:rPr>
              <a:t>问题的发现、分析与解决</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0000FF"/>
                </a:solidFill>
                <a:latin typeface="Times New Roman"/>
                <a:ea typeface="方正细黑一简体"/>
                <a:cs typeface="Times New Roman"/>
              </a:rPr>
              <a:t>材料一：</a:t>
            </a:r>
            <a:r>
              <a:rPr lang="zh-CN" altLang="zh-CN" b="1" kern="100" dirty="0">
                <a:latin typeface="Times New Roman"/>
                <a:ea typeface="方正细黑一简体"/>
                <a:cs typeface="Times New Roman"/>
              </a:rPr>
              <a:t>世界社会主义是人类文明进程的一个重要组成部分，在其发展进程中经历了一次又一次伟大的飞跃。</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3211" y="614595"/>
            <a:ext cx="6930974" cy="5622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8920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87"/>
            <a:ext cx="10975658" cy="5174033"/>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材料二：</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年代开始，东欧各国日益严重的经济困难导致严重的社会危机，东欧执政四十多年的各国共产党纷纷丧失政权，社会制度也随之发生变化。苏联解体、东欧剧变以后，唱衰中国的舆论在国际上不绝于耳。中国社会主义道路的探索虽然经历了严重曲折，但中国人民在自己的奋斗实践中创造的中国特色社会主义道路，非但没有崩溃，反而日益显示了社会主义制度的优越性，对世界的影响也越来越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177"/>
            <a:ext cx="10975658" cy="6542184"/>
          </a:xfrm>
        </p:spPr>
        <p:txBody>
          <a:bodyPr>
            <a:normAutofit lnSpcReduction="10000"/>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科学社会主义的理论与实践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的知识，简述世界社会主义发展的历程。</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唯物史观和剩余价值学说奠定了科学社会主义的理论基石，使社会主义实现了由空想到科学的伟大飞跃。科学社会主义的诞生，为社会主义提供了科学的理论。</a:t>
            </a:r>
            <a:r>
              <a:rPr lang="zh-CN" altLang="zh-CN" b="1" kern="100" dirty="0">
                <a:latin typeface="宋体"/>
                <a:cs typeface="宋体"/>
              </a:rPr>
              <a:t>②</a:t>
            </a:r>
            <a:r>
              <a:rPr lang="zh-CN" altLang="zh-CN" b="1" kern="100" dirty="0">
                <a:latin typeface="Times New Roman"/>
                <a:ea typeface="方正细黑一简体"/>
                <a:cs typeface="Times New Roman"/>
              </a:rPr>
              <a:t>十月革命建立了世界上第一个社会主义国家，实现了社会主义从理论、运动到实践、制度的伟大跨越，开启了人类历史的新纪元。</a:t>
            </a:r>
            <a:r>
              <a:rPr lang="zh-CN" altLang="zh-CN" b="1" kern="100" dirty="0">
                <a:latin typeface="宋体"/>
                <a:cs typeface="宋体"/>
              </a:rPr>
              <a:t>③</a:t>
            </a:r>
            <a:r>
              <a:rPr lang="zh-CN" altLang="zh-CN" b="1" kern="100" dirty="0">
                <a:latin typeface="Times New Roman"/>
                <a:ea typeface="方正细黑一简体"/>
                <a:cs typeface="Times New Roman"/>
              </a:rPr>
              <a:t>第二次世界大战后，社会主义在世界范围内获得大发展，实现了从一国实践到多国实践的历史性飞跃。</a:t>
            </a:r>
            <a:r>
              <a:rPr lang="zh-CN" altLang="zh-CN" b="1" kern="100" dirty="0">
                <a:latin typeface="宋体"/>
                <a:cs typeface="宋体"/>
              </a:rPr>
              <a:t>④</a:t>
            </a:r>
            <a:r>
              <a:rPr lang="zh-CN" altLang="zh-CN" b="1" kern="100" dirty="0">
                <a:latin typeface="Times New Roman"/>
                <a:ea typeface="方正细黑一简体"/>
                <a:cs typeface="Times New Roman"/>
              </a:rPr>
              <a:t>总趋势：由空想到科学、由理论到实践、由一国实践到多国实践</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苏联解体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是否意味着社会主义道路走不通？</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苏联解体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不意味着社会主义道路走不通，这只是世界社会主义运动发展出现的严重曲折，但并不意味着失败。社会主义代替资本主义是社会发展的必然趋势，是不可逆转的。中国特色社会主义的实践与发展充分证明了社会主义的强大生命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753775" y="1135287"/>
            <a:ext cx="10672404" cy="4525963"/>
          </a:xfrm>
        </p:spPr>
        <p:txBody>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．中国特色社会主义的伟大实践对科学社会主义的发展有何启示？</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我们要坚定社会主义必然胜利的信念，积极推动科学社会主义与具体国情、实际相结合。在科学社会主义思想的指导下，走符合自身情况的发展道路。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全面认识社会主义代替资本主义的历史必然性</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从人类社会发展的一般进程看，社会基本矛盾运动决定着社会形态的依次形成和更替，推动着人类社会向前发展。在社会基本矛盾运动规律支配下，社会主义代替资本主义，人类必然实现共产主义，这是人类社会发展的必然趋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资本主义基本矛盾是生产力与生产关系之间的矛盾在资本主义社会的体现，资本主义基本矛盾的发展决定着资本主义的命运。资本主义生产社会化程度越高，与资本主义生产资料私人占有越是不相容，资本主义社会基本矛盾的尖锐化就越不可避免。社会主义生产方式代替资本主义生产方式，才能从根本上解决资本主义基本矛盾。</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以生产资料公有制为基础的社会主义制度，是与社会化大生产的客观要求相适应的，具有巨大的优越性和强大生命力。社会主义发展前途是光明的，中国特色社会主义的成功实践也证明了这一点。</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相比社会主义国家，资本主义国家在经济、科技、军事等方面仍具有显著优势，社会主义自身的发展还需要走比较长的路，这也意味着社会主义最终取代资本主义是一个漫长的历史过程。但是，资本主义为社会主义所取代的总趋势是必然的历史走向。</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822104"/>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全国新课标卷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马克思和恩格斯共同创立了科学社会主义，实现了社会主义从空想到科学的伟大飞跃。科学社会主义之所以是科学，是因为它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对未来的共产主义社会进行了原则性描述</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对现存的资本主义社会进行了深刻的批判</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以唯物史观和剩余价值学说为理论基础</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找到了实现人类解放的社会力量和正确道路</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48680"/>
            <a:ext cx="10975658" cy="5966119"/>
          </a:xfrm>
        </p:spPr>
        <p:txBody>
          <a:bodyPr>
            <a:normAutofit fontScale="92500" lnSpcReduction="10000"/>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科</a:t>
            </a:r>
            <a:r>
              <a:rPr lang="zh-CN" altLang="zh-CN" b="1" kern="100" dirty="0">
                <a:latin typeface="Times New Roman"/>
                <a:ea typeface="方正细黑一简体"/>
                <a:cs typeface="Times New Roman"/>
              </a:rPr>
              <a:t>学社会主义之所以是科学，是因为它以唯物史观和剩余价值学说为理论基础，揭示了人类社会发展的一般规律和资本主义运行的特殊规律，找到了无产阶级这一实现人类解放的社会力量，指明了实现人类彻底解放的正确道路，这也是科学社会主义超越空想社会主义的地方，</a:t>
            </a:r>
            <a:r>
              <a:rPr lang="zh-CN" altLang="zh-CN" b="1" kern="100" dirty="0">
                <a:latin typeface="宋体"/>
                <a:cs typeface="宋体"/>
              </a:rPr>
              <a:t>③④</a:t>
            </a:r>
            <a:r>
              <a:rPr lang="zh-CN" altLang="zh-CN" b="1" kern="100" dirty="0">
                <a:latin typeface="Times New Roman"/>
                <a:ea typeface="方正细黑一简体"/>
                <a:cs typeface="Times New Roman"/>
              </a:rPr>
              <a:t>符合题意。空想社会主义也对现存的资本主义社会进行了深刻的批判，对未来的共产主义社会的图景进行了勾画，但他们主张阶级调和，反对阶级斗争，看不到广大人民群众特别是无产阶级的力量，没有找到社会变革的正确途径，因此</a:t>
            </a:r>
            <a:r>
              <a:rPr lang="zh-CN" altLang="zh-CN" b="1" kern="100" dirty="0">
                <a:latin typeface="宋体"/>
                <a:cs typeface="宋体"/>
              </a:rPr>
              <a:t>①②</a:t>
            </a:r>
            <a:r>
              <a:rPr lang="zh-CN" altLang="zh-CN" b="1" kern="100" dirty="0">
                <a:latin typeface="Times New Roman"/>
                <a:ea typeface="方正细黑一简体"/>
                <a:cs typeface="Times New Roman"/>
              </a:rPr>
              <a:t>不能表明科学社会主义相对于空想社会主义的进步性，即不能说明其科学性，不选</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1176460" cy="5966120"/>
          </a:xfrm>
        </p:spPr>
        <p:txBody>
          <a:bodyPr>
            <a:normAutofit fontScale="925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1917</a:t>
            </a:r>
            <a:r>
              <a:rPr lang="zh-CN" altLang="zh-CN" b="1" kern="100" dirty="0">
                <a:latin typeface="Times New Roman"/>
                <a:ea typeface="方正细黑一简体"/>
                <a:cs typeface="Times New Roman"/>
              </a:rPr>
              <a:t>年，俄国爆发了十月革命，推翻了资产阶级的统治，建立了无产阶级政权，确立了社会主义生产关系。社会主义生产关系的特点是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个人消费品实行按需分配　</a:t>
            </a:r>
            <a:r>
              <a:rPr lang="zh-CN" altLang="zh-CN" b="1" kern="100" dirty="0">
                <a:latin typeface="宋体"/>
                <a:cs typeface="宋体"/>
              </a:rPr>
              <a:t>②</a:t>
            </a:r>
            <a:r>
              <a:rPr lang="zh-CN" altLang="zh-CN" b="1" kern="100" dirty="0">
                <a:latin typeface="Times New Roman"/>
                <a:ea typeface="方正细黑一简体"/>
                <a:cs typeface="Times New Roman"/>
              </a:rPr>
              <a:t>消灭了人剥削人的制度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劳动者共同占有生产资料　</a:t>
            </a:r>
            <a:r>
              <a:rPr lang="zh-CN" altLang="zh-CN" b="1" kern="100" dirty="0">
                <a:latin typeface="宋体"/>
                <a:cs typeface="宋体"/>
              </a:rPr>
              <a:t>④</a:t>
            </a:r>
            <a:r>
              <a:rPr lang="zh-CN" altLang="zh-CN" b="1" kern="100" dirty="0">
                <a:latin typeface="Times New Roman"/>
                <a:ea typeface="方正细黑一简体"/>
                <a:cs typeface="Times New Roman"/>
              </a:rPr>
              <a:t>开启了人类历史新纪元</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在</a:t>
            </a:r>
            <a:r>
              <a:rPr lang="zh-CN" altLang="zh-CN" b="1" kern="100" dirty="0">
                <a:latin typeface="Times New Roman"/>
                <a:ea typeface="方正细黑一简体"/>
                <a:cs typeface="Times New Roman"/>
              </a:rPr>
              <a:t>社会主义社会，劳动者共同占有生产资料，消灭了人剥削人的制度，个人消费品实行按劳分配，</a:t>
            </a:r>
            <a:r>
              <a:rPr lang="zh-CN" altLang="zh-CN" b="1" kern="100" dirty="0">
                <a:latin typeface="宋体"/>
                <a:cs typeface="宋体"/>
              </a:rPr>
              <a:t>②③</a:t>
            </a:r>
            <a:r>
              <a:rPr lang="zh-CN" altLang="zh-CN" b="1" kern="100" dirty="0">
                <a:latin typeface="Times New Roman"/>
                <a:ea typeface="方正细黑一简体"/>
                <a:cs typeface="Times New Roman"/>
              </a:rPr>
              <a:t>正确，</a:t>
            </a:r>
            <a:r>
              <a:rPr lang="zh-CN" altLang="zh-CN" b="1" kern="100" dirty="0">
                <a:latin typeface="宋体"/>
                <a:cs typeface="宋体"/>
              </a:rPr>
              <a:t>①</a:t>
            </a:r>
            <a:r>
              <a:rPr lang="zh-CN" altLang="zh-CN" b="1" kern="100" dirty="0">
                <a:latin typeface="Times New Roman"/>
                <a:ea typeface="方正细黑一简体"/>
                <a:cs typeface="Times New Roman"/>
              </a:rPr>
              <a:t>错误。</a:t>
            </a:r>
            <a:r>
              <a:rPr lang="zh-CN" altLang="zh-CN" b="1" kern="100" dirty="0">
                <a:latin typeface="宋体"/>
                <a:cs typeface="宋体"/>
              </a:rPr>
              <a:t>④</a:t>
            </a:r>
            <a:r>
              <a:rPr lang="zh-CN" altLang="zh-CN" b="1" kern="100" dirty="0">
                <a:latin typeface="Times New Roman"/>
                <a:ea typeface="方正细黑一简体"/>
                <a:cs typeface="Times New Roman"/>
              </a:rPr>
              <a:t>不是社会主义生产关系的特点，不选</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wipe(down)">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wipe(down)">
                                      <p:cBhvr>
                                        <p:cTn id="1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年代末</a:t>
            </a:r>
            <a:r>
              <a:rPr lang="en-US" altLang="zh-CN" b="1" kern="100" dirty="0">
                <a:latin typeface="Times New Roman"/>
                <a:ea typeface="方正细黑一简体"/>
                <a:cs typeface="Courier New"/>
              </a:rPr>
              <a:t>90</a:t>
            </a:r>
            <a:r>
              <a:rPr lang="zh-CN" altLang="zh-CN" b="1" kern="100" dirty="0">
                <a:latin typeface="Times New Roman"/>
                <a:ea typeface="方正细黑一简体"/>
                <a:cs typeface="Times New Roman"/>
              </a:rPr>
              <a:t>年代初，东欧社会主义国家相继发生剧变，有</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多年历史的苏联解体，世界社会主义运动走入低潮。对此认识错误的是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科学社会主义具有局限性　</a:t>
            </a:r>
            <a:r>
              <a:rPr lang="zh-CN" altLang="zh-CN" b="1" kern="100" dirty="0">
                <a:latin typeface="宋体"/>
                <a:cs typeface="宋体"/>
              </a:rPr>
              <a:t>②</a:t>
            </a:r>
            <a:r>
              <a:rPr lang="zh-CN" altLang="zh-CN" b="1" kern="100" dirty="0">
                <a:latin typeface="Times New Roman"/>
                <a:ea typeface="方正细黑一简体"/>
                <a:cs typeface="Times New Roman"/>
              </a:rPr>
              <a:t>前途是光明的、道路是曲折的，科学社会主义的低潮是暂时的　</a:t>
            </a:r>
            <a:r>
              <a:rPr lang="zh-CN" altLang="zh-CN" b="1" kern="100" dirty="0">
                <a:latin typeface="宋体"/>
                <a:cs typeface="宋体"/>
              </a:rPr>
              <a:t>③</a:t>
            </a:r>
            <a:r>
              <a:rPr lang="zh-CN" altLang="zh-CN" b="1" kern="100" dirty="0">
                <a:latin typeface="Times New Roman"/>
                <a:ea typeface="方正细黑一简体"/>
                <a:cs typeface="Times New Roman"/>
              </a:rPr>
              <a:t>尽管社会主义遭遇严重挫折，但中国特色社会主义的伟大实践证明了社会主义强大的生命力　</a:t>
            </a:r>
            <a:r>
              <a:rPr lang="zh-CN" altLang="zh-CN" b="1" kern="100" dirty="0">
                <a:latin typeface="宋体"/>
                <a:cs typeface="宋体"/>
              </a:rPr>
              <a:t>④</a:t>
            </a:r>
            <a:r>
              <a:rPr lang="zh-CN" altLang="zh-CN" b="1" kern="100" dirty="0">
                <a:latin typeface="Times New Roman"/>
                <a:ea typeface="方正细黑一简体"/>
                <a:cs typeface="Times New Roman"/>
              </a:rPr>
              <a:t>科学社会主义脱离了实践发展的需要</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5030015"/>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社会主义发展前途是光明的、道路是曲折的，科学社会主义的低潮是暂时的，尽管社会主义遭遇严重挫折，但中国特色社会主义的伟大实践证明了社会主义强大的生命力，</a:t>
            </a:r>
            <a:r>
              <a:rPr lang="zh-CN" altLang="zh-CN" b="1" kern="100" dirty="0">
                <a:latin typeface="宋体"/>
                <a:cs typeface="宋体"/>
              </a:rPr>
              <a:t>②③</a:t>
            </a:r>
            <a:r>
              <a:rPr lang="zh-CN" altLang="zh-CN" b="1" kern="100" dirty="0">
                <a:latin typeface="Times New Roman"/>
                <a:ea typeface="方正细黑一简体"/>
                <a:cs typeface="Times New Roman"/>
              </a:rPr>
              <a:t>正确，但不符合题意。世界社会主义运动走入低潮，体现了科学社会主义发展的曲折性，不能说明科学社会主义具有局限性，也不能说明其脱离了实践发展的需要，</a:t>
            </a:r>
            <a:r>
              <a:rPr lang="zh-CN" altLang="zh-CN" b="1" kern="100" dirty="0">
                <a:latin typeface="宋体"/>
                <a:cs typeface="宋体"/>
              </a:rPr>
              <a:t>①④</a:t>
            </a:r>
            <a:r>
              <a:rPr lang="zh-CN" altLang="zh-CN" b="1" kern="100" dirty="0">
                <a:latin typeface="Times New Roman"/>
                <a:ea typeface="方正细黑一简体"/>
                <a:cs typeface="Times New Roman"/>
              </a:rPr>
              <a:t>错误，但符合题意</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59389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913011" y="2636912"/>
            <a:ext cx="8712968" cy="138499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框题跟踪检测（二） 科学社会主义的理论与实</a:t>
            </a:r>
            <a:r>
              <a:rPr lang="zh-CN" altLang="en-US"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践 </a:t>
            </a:r>
            <a:r>
              <a:rPr lang="en-US"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8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374</TotalTime>
  <Words>6756</Words>
  <Application>Microsoft Office PowerPoint</Application>
  <PresentationFormat>自定义</PresentationFormat>
  <Paragraphs>305</Paragraphs>
  <Slides>63</Slides>
  <Notes>0</Notes>
  <HiddenSlides>0</HiddenSlides>
  <MMClips>0</MMClips>
  <ScaleCrop>false</ScaleCrop>
  <HeadingPairs>
    <vt:vector size="4" baseType="variant">
      <vt:variant>
        <vt:lpstr>主题</vt:lpstr>
      </vt:variant>
      <vt:variant>
        <vt:i4>1</vt:i4>
      </vt:variant>
      <vt:variant>
        <vt:lpstr>幻灯片标题</vt:lpstr>
      </vt:variant>
      <vt:variant>
        <vt:i4>63</vt:i4>
      </vt:variant>
    </vt:vector>
  </HeadingPairs>
  <TitlesOfParts>
    <vt:vector size="6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193</cp:revision>
  <dcterms:created xsi:type="dcterms:W3CDTF">2021-04-02T06:41:31Z</dcterms:created>
  <dcterms:modified xsi:type="dcterms:W3CDTF">2023-08-24T11:52:46Z</dcterms:modified>
</cp:coreProperties>
</file>